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.192\palyazat\2018-19%20p&#225;ly&#225;zatok\EMMI%20besz&#225;mol&#243;\seg&#233;d,%202018-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.192\palyazat\2018-19%20p&#225;ly&#225;zatok\EMMI%20besz&#225;mol&#243;\seg&#233;d,%202018-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.192\palyazat\2018-19%20p&#225;ly&#225;zatok\EMMI%20besz&#225;mol&#243;\seg&#233;d,%202018-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b="1"/>
              <a:t>A</a:t>
            </a:r>
            <a:r>
              <a:rPr lang="hu-HU" b="1" baseline="0"/>
              <a:t> t</a:t>
            </a:r>
            <a:r>
              <a:rPr lang="hu-HU" b="1"/>
              <a:t>ámogatások</a:t>
            </a:r>
            <a:r>
              <a:rPr lang="hu-HU" b="1" baseline="0"/>
              <a:t> nagysága, 2018.</a:t>
            </a:r>
            <a:endParaRPr lang="hu-HU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798109475446002"/>
          <c:y val="0.21664003118121367"/>
          <c:w val="0.42105272167066082"/>
          <c:h val="0.783359944590259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000" b="1" dirty="0"/>
              <a:t>A</a:t>
            </a:r>
            <a:r>
              <a:rPr lang="hu-HU" sz="2000" b="1" baseline="0" dirty="0"/>
              <a:t> t</a:t>
            </a:r>
            <a:r>
              <a:rPr lang="hu-HU" sz="2000" b="1" dirty="0"/>
              <a:t>ámogatások</a:t>
            </a:r>
            <a:r>
              <a:rPr lang="hu-HU" sz="2000" b="1" baseline="0" dirty="0"/>
              <a:t> nagysága, 2018</a:t>
            </a:r>
            <a:r>
              <a:rPr lang="hu-HU" sz="2000" b="1" baseline="0" dirty="0" smtClean="0"/>
              <a:t>.</a:t>
            </a:r>
          </a:p>
          <a:p>
            <a:pPr>
              <a:defRPr sz="2000" b="1"/>
            </a:pPr>
            <a:r>
              <a:rPr lang="hu-HU" sz="2000" b="1" baseline="0" dirty="0" smtClean="0"/>
              <a:t>(</a:t>
            </a:r>
            <a:r>
              <a:rPr lang="hu-HU" sz="2000" b="1" baseline="0" dirty="0" smtClean="0"/>
              <a:t>213 </a:t>
            </a:r>
            <a:r>
              <a:rPr lang="hu-HU" sz="2000" b="1" baseline="0" dirty="0" smtClean="0"/>
              <a:t>program, DISZP nélkül)</a:t>
            </a:r>
            <a:endParaRPr lang="hu-HU" sz="20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5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'[segéd, 2018-19.xlsx]együtt'!$M$81:$M$84</c:f>
              <c:strCache>
                <c:ptCount val="4"/>
                <c:pt idx="0">
                  <c:v>nagyon alacsony, 10 e ─ 500 e Ft, 90 db</c:v>
                </c:pt>
                <c:pt idx="1">
                  <c:v>alacsony, 501 e ─ 1.000 e Ft, 60 db</c:v>
                </c:pt>
                <c:pt idx="2">
                  <c:v>közepes, 1.001 ─ 3.000 e Ft, 39 db</c:v>
                </c:pt>
                <c:pt idx="3">
                  <c:v>"magas",  3.000 e Ft fölött, 24 db</c:v>
                </c:pt>
              </c:strCache>
            </c:strRef>
          </c:cat>
          <c:val>
            <c:numRef>
              <c:f>'[segéd, 2018-19.xlsx]együtt'!$N$81:$N$84</c:f>
              <c:numCache>
                <c:formatCode>0%</c:formatCode>
                <c:ptCount val="4"/>
                <c:pt idx="0">
                  <c:v>0.42253521126760563</c:v>
                </c:pt>
                <c:pt idx="1">
                  <c:v>0.28169014084507044</c:v>
                </c:pt>
                <c:pt idx="2">
                  <c:v>0.18309859154929578</c:v>
                </c:pt>
                <c:pt idx="3">
                  <c:v>0.11267605633802817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89956255468067"/>
          <c:y val="0.21664005540974046"/>
          <c:w val="0.43433770778652664"/>
          <c:h val="0.783359944590259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000"/>
              <a:t>Alapfeladatok</a:t>
            </a:r>
            <a:r>
              <a:rPr lang="hu-HU" sz="2000" baseline="0"/>
              <a:t> kiegészítése és fejlesztések  aránya a támogatásokban, 2018.</a:t>
            </a:r>
            <a:endParaRPr lang="hu-HU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'[segéd, 2018-19.xlsx]együtt'!$D$19</c:f>
              <c:strCache>
                <c:ptCount val="1"/>
                <c:pt idx="0">
                  <c:v>alapfeladatok működésének kiegészítése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'[segéd, 2018-19.xlsx]együtt'!$C$21:$C$23</c:f>
              <c:strCache>
                <c:ptCount val="3"/>
                <c:pt idx="0">
                  <c:v>KONV</c:v>
                </c:pt>
                <c:pt idx="1">
                  <c:v>KMR</c:v>
                </c:pt>
                <c:pt idx="2">
                  <c:v>Együtt</c:v>
                </c:pt>
              </c:strCache>
            </c:strRef>
          </c:cat>
          <c:val>
            <c:numRef>
              <c:f>'[segéd, 2018-19.xlsx]együtt'!$E$21:$E$23</c:f>
              <c:numCache>
                <c:formatCode>0%</c:formatCode>
                <c:ptCount val="3"/>
                <c:pt idx="0">
                  <c:v>0.56435450819672128</c:v>
                </c:pt>
                <c:pt idx="1">
                  <c:v>0.61079594017094019</c:v>
                </c:pt>
                <c:pt idx="2">
                  <c:v>0.58708943514644352</c:v>
                </c:pt>
              </c:numCache>
            </c:numRef>
          </c:val>
        </c:ser>
        <c:ser>
          <c:idx val="1"/>
          <c:order val="1"/>
          <c:tx>
            <c:strRef>
              <c:f>'[segéd, 2018-19.xlsx]együtt'!$F$19</c:f>
              <c:strCache>
                <c:ptCount val="1"/>
                <c:pt idx="0">
                  <c:v>fejlesztés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'[segéd, 2018-19.xlsx]együtt'!$C$21:$C$23</c:f>
              <c:strCache>
                <c:ptCount val="3"/>
                <c:pt idx="0">
                  <c:v>KONV</c:v>
                </c:pt>
                <c:pt idx="1">
                  <c:v>KMR</c:v>
                </c:pt>
                <c:pt idx="2">
                  <c:v>Együtt</c:v>
                </c:pt>
              </c:strCache>
            </c:strRef>
          </c:cat>
          <c:val>
            <c:numRef>
              <c:f>'[segéd, 2018-19.xlsx]együtt'!$G$21:$G$23</c:f>
              <c:numCache>
                <c:formatCode>0%</c:formatCode>
                <c:ptCount val="3"/>
                <c:pt idx="0">
                  <c:v>0.43564549180327866</c:v>
                </c:pt>
                <c:pt idx="1">
                  <c:v>0.38920405982905981</c:v>
                </c:pt>
                <c:pt idx="2">
                  <c:v>0.41291056485355648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1276864"/>
        <c:axId val="21277256"/>
      </c:barChart>
      <c:catAx>
        <c:axId val="21276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1277256"/>
        <c:crosses val="autoZero"/>
        <c:auto val="1"/>
        <c:lblAlgn val="ctr"/>
        <c:lblOffset val="100"/>
        <c:noMultiLvlLbl val="0"/>
      </c:catAx>
      <c:valAx>
        <c:axId val="2127725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1276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A82B-04D2-43A1-8431-15B80D1B0D58}" type="datetimeFigureOut">
              <a:rPr lang="hu-HU" smtClean="0"/>
              <a:t>2019.09.10.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82E1-EDC1-48B2-8273-F47B9C2976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1362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A82B-04D2-43A1-8431-15B80D1B0D58}" type="datetimeFigureOut">
              <a:rPr lang="hu-HU" smtClean="0"/>
              <a:t>2019.09.10.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82E1-EDC1-48B2-8273-F47B9C2976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87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A82B-04D2-43A1-8431-15B80D1B0D58}" type="datetimeFigureOut">
              <a:rPr lang="hu-HU" smtClean="0"/>
              <a:t>2019.09.10.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82E1-EDC1-48B2-8273-F47B9C2976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7736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A82B-04D2-43A1-8431-15B80D1B0D58}" type="datetimeFigureOut">
              <a:rPr lang="hu-HU" smtClean="0"/>
              <a:t>2019.09.10.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82E1-EDC1-48B2-8273-F47B9C2976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6558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A82B-04D2-43A1-8431-15B80D1B0D58}" type="datetimeFigureOut">
              <a:rPr lang="hu-HU" smtClean="0"/>
              <a:t>2019.09.10.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82E1-EDC1-48B2-8273-F47B9C2976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0719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A82B-04D2-43A1-8431-15B80D1B0D58}" type="datetimeFigureOut">
              <a:rPr lang="hu-HU" smtClean="0"/>
              <a:t>2019.09.10.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82E1-EDC1-48B2-8273-F47B9C2976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0057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A82B-04D2-43A1-8431-15B80D1B0D58}" type="datetimeFigureOut">
              <a:rPr lang="hu-HU" smtClean="0"/>
              <a:t>2019.09.10.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82E1-EDC1-48B2-8273-F47B9C2976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024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A82B-04D2-43A1-8431-15B80D1B0D58}" type="datetimeFigureOut">
              <a:rPr lang="hu-HU" smtClean="0"/>
              <a:t>2019.09.10.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82E1-EDC1-48B2-8273-F47B9C2976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429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A82B-04D2-43A1-8431-15B80D1B0D58}" type="datetimeFigureOut">
              <a:rPr lang="hu-HU" smtClean="0"/>
              <a:t>2019.09.10.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82E1-EDC1-48B2-8273-F47B9C2976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421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A82B-04D2-43A1-8431-15B80D1B0D58}" type="datetimeFigureOut">
              <a:rPr lang="hu-HU" smtClean="0"/>
              <a:t>2019.09.10.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82E1-EDC1-48B2-8273-F47B9C2976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57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A82B-04D2-43A1-8431-15B80D1B0D58}" type="datetimeFigureOut">
              <a:rPr lang="hu-HU" smtClean="0"/>
              <a:t>2019.09.10.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82E1-EDC1-48B2-8273-F47B9C2976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547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1A82B-04D2-43A1-8431-15B80D1B0D58}" type="datetimeFigureOut">
              <a:rPr lang="hu-HU" smtClean="0"/>
              <a:t>2019.09.10.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982E1-EDC1-48B2-8273-F47B9C2976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752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dirty="0" smtClean="0"/>
              <a:t>A Hajléktalanokért Közalapítvány </a:t>
            </a:r>
            <a:br>
              <a:rPr lang="hu-HU" dirty="0" smtClean="0"/>
            </a:br>
            <a:r>
              <a:rPr lang="hu-HU" dirty="0" smtClean="0"/>
              <a:t>pályázati támogatásai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r"/>
            <a:endParaRPr lang="hu-HU" dirty="0" smtClean="0"/>
          </a:p>
          <a:p>
            <a:pPr algn="r"/>
            <a:endParaRPr lang="hu-HU" dirty="0"/>
          </a:p>
          <a:p>
            <a:pPr algn="r"/>
            <a:r>
              <a:rPr lang="hu-HU" dirty="0" smtClean="0"/>
              <a:t>A </a:t>
            </a:r>
            <a:r>
              <a:rPr lang="hu-HU" dirty="0" err="1" smtClean="0"/>
              <a:t>hajléktalanellátás</a:t>
            </a:r>
            <a:r>
              <a:rPr lang="hu-HU" dirty="0" smtClean="0"/>
              <a:t> országos konferenciája, 2019.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9446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/>
              <a:t>Mire elég a támogatás? – Fejlesztések finanszírozása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hu-HU" sz="3200" dirty="0" smtClean="0"/>
              <a:t>- megyei krízisautó</a:t>
            </a:r>
            <a:endParaRPr lang="hu-HU" sz="3200" dirty="0"/>
          </a:p>
          <a:p>
            <a:pPr marL="0" lvl="0" indent="0">
              <a:buNone/>
            </a:pPr>
            <a:r>
              <a:rPr lang="hu-HU" sz="3200" dirty="0" smtClean="0"/>
              <a:t>- intézménykorszerűsítések </a:t>
            </a:r>
            <a:r>
              <a:rPr lang="hu-HU" sz="3200" dirty="0"/>
              <a:t>és beruházások férőhely bővítési </a:t>
            </a:r>
            <a:r>
              <a:rPr lang="hu-HU" sz="3200" dirty="0" smtClean="0"/>
              <a:t>céllal</a:t>
            </a:r>
            <a:endParaRPr lang="hu-HU" sz="3200" dirty="0"/>
          </a:p>
          <a:p>
            <a:pPr marL="0" lvl="0" indent="0">
              <a:buNone/>
            </a:pPr>
            <a:r>
              <a:rPr lang="hu-HU" sz="3200" dirty="0" smtClean="0"/>
              <a:t>- önálló </a:t>
            </a:r>
            <a:r>
              <a:rPr lang="hu-HU" sz="3200" dirty="0"/>
              <a:t>lakhatás</a:t>
            </a:r>
          </a:p>
          <a:p>
            <a:pPr marL="0" lvl="0" indent="0">
              <a:buNone/>
            </a:pPr>
            <a:r>
              <a:rPr lang="hu-HU" sz="3200" dirty="0" smtClean="0"/>
              <a:t>- a </a:t>
            </a:r>
            <a:r>
              <a:rPr lang="hu-HU" sz="3200" dirty="0"/>
              <a:t>tartósan közterületeken élők intézményhasználatának és intézménybe integrálásának </a:t>
            </a:r>
            <a:r>
              <a:rPr lang="hu-HU" sz="3200" dirty="0" smtClean="0"/>
              <a:t>támogatása</a:t>
            </a:r>
            <a:endParaRPr lang="hu-HU" sz="3200" dirty="0"/>
          </a:p>
          <a:p>
            <a:pPr marL="0" lvl="0" indent="0">
              <a:buNone/>
            </a:pPr>
            <a:r>
              <a:rPr lang="hu-HU" sz="3200" dirty="0" smtClean="0"/>
              <a:t>- integrációs </a:t>
            </a:r>
            <a:r>
              <a:rPr lang="hu-HU" sz="3200" dirty="0"/>
              <a:t>és fejlesztő programok </a:t>
            </a:r>
            <a:r>
              <a:rPr lang="hu-HU" sz="3200" dirty="0" smtClean="0"/>
              <a:t>- munkaerő-piaci támogatások, mentálhigiénés segítés, előítélet </a:t>
            </a:r>
            <a:r>
              <a:rPr lang="hu-HU" sz="3200" dirty="0"/>
              <a:t>csökkentés, jogsegély, </a:t>
            </a:r>
            <a:r>
              <a:rPr lang="hu-HU" sz="3200" dirty="0" smtClean="0"/>
              <a:t>szupervízió</a:t>
            </a:r>
            <a:endParaRPr lang="hu-HU" sz="32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140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/>
              <a:t>Mire elég a támogatás? – Eltűnő fejlesztések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318144"/>
              </p:ext>
            </p:extLst>
          </p:nvPr>
        </p:nvGraphicFramePr>
        <p:xfrm>
          <a:off x="838200" y="1775929"/>
          <a:ext cx="10515600" cy="4883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571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/>
              <a:t>Források értékelése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hu-HU" dirty="0" smtClean="0"/>
          </a:p>
          <a:p>
            <a:pPr marL="0" lvl="0" indent="0">
              <a:buNone/>
            </a:pPr>
            <a:endParaRPr lang="hu-HU" dirty="0" smtClean="0"/>
          </a:p>
          <a:p>
            <a:pPr marL="0" lvl="0" indent="0">
              <a:buNone/>
            </a:pPr>
            <a:r>
              <a:rPr lang="hu-HU" sz="3600" dirty="0" smtClean="0"/>
              <a:t>	- a támogatási arány csökken</a:t>
            </a:r>
          </a:p>
          <a:p>
            <a:pPr marL="0" lvl="0" indent="0">
              <a:buNone/>
            </a:pPr>
            <a:r>
              <a:rPr lang="hu-HU" sz="3600" dirty="0" smtClean="0"/>
              <a:t>	- a forrás elaprózódik</a:t>
            </a:r>
            <a:endParaRPr lang="hu-HU" sz="3600" dirty="0"/>
          </a:p>
          <a:p>
            <a:pPr marL="0" lvl="0" indent="0">
              <a:buNone/>
            </a:pPr>
            <a:r>
              <a:rPr lang="hu-HU" sz="3600" dirty="0" smtClean="0"/>
              <a:t>	- a </a:t>
            </a:r>
            <a:r>
              <a:rPr lang="hu-HU" sz="3600" dirty="0"/>
              <a:t>fejlesztést célzó programok </a:t>
            </a:r>
            <a:r>
              <a:rPr lang="hu-HU" sz="3600" dirty="0" smtClean="0"/>
              <a:t>aránya alacsony</a:t>
            </a:r>
          </a:p>
          <a:p>
            <a:pPr marL="0" lvl="0" indent="0">
              <a:buNone/>
            </a:pPr>
            <a:endParaRPr lang="hu-HU" sz="3600" dirty="0"/>
          </a:p>
          <a:p>
            <a:pPr marL="0" lvl="0" indent="0" algn="ctr">
              <a:buNone/>
            </a:pPr>
            <a:r>
              <a:rPr lang="hu-HU" sz="4400" i="1" dirty="0" smtClean="0"/>
              <a:t>Dilemmák</a:t>
            </a:r>
            <a:endParaRPr lang="hu-HU" sz="4400" i="1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3585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/>
              <a:t>P</a:t>
            </a:r>
            <a:r>
              <a:rPr lang="hu-HU" dirty="0" smtClean="0"/>
              <a:t>ályázat?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hu-HU" sz="4000" dirty="0" smtClean="0"/>
              <a:t>Miért vannak a </a:t>
            </a:r>
            <a:r>
              <a:rPr lang="hu-HU" sz="4000" dirty="0" err="1" smtClean="0"/>
              <a:t>hajléktalanellátásnak</a:t>
            </a:r>
            <a:r>
              <a:rPr lang="hu-HU" sz="4000" dirty="0" smtClean="0"/>
              <a:t> minden </a:t>
            </a:r>
            <a:r>
              <a:rPr lang="hu-HU" sz="4000" dirty="0"/>
              <a:t>évben pályázati forrásai a hazai költségvetésből</a:t>
            </a:r>
            <a:r>
              <a:rPr lang="hu-HU" sz="4000" dirty="0" smtClean="0"/>
              <a:t>?</a:t>
            </a:r>
          </a:p>
          <a:p>
            <a:pPr lvl="7">
              <a:buFontTx/>
              <a:buChar char="-"/>
            </a:pPr>
            <a:r>
              <a:rPr lang="hu-HU" sz="2800" dirty="0"/>
              <a:t>h</a:t>
            </a:r>
            <a:r>
              <a:rPr lang="hu-HU" sz="2800" dirty="0" smtClean="0"/>
              <a:t>agyományból</a:t>
            </a:r>
          </a:p>
          <a:p>
            <a:pPr lvl="7">
              <a:buFontTx/>
              <a:buChar char="-"/>
            </a:pPr>
            <a:r>
              <a:rPr lang="hu-HU" sz="2800" dirty="0" smtClean="0"/>
              <a:t>alulfinanszírozottság</a:t>
            </a:r>
          </a:p>
          <a:p>
            <a:pPr lvl="7">
              <a:buFontTx/>
              <a:buChar char="-"/>
            </a:pPr>
            <a:r>
              <a:rPr lang="hu-HU" sz="2800" dirty="0" smtClean="0"/>
              <a:t>„fejlesztések” finanszírozása</a:t>
            </a:r>
          </a:p>
          <a:p>
            <a:pPr lvl="7">
              <a:buFontTx/>
              <a:buChar char="-"/>
            </a:pPr>
            <a:r>
              <a:rPr lang="hu-HU" sz="2800" dirty="0"/>
              <a:t>t</a:t>
            </a:r>
            <a:r>
              <a:rPr lang="hu-HU" sz="2800" dirty="0" smtClean="0"/>
              <a:t>ényleges fejlesztések</a:t>
            </a:r>
          </a:p>
          <a:p>
            <a:pPr lvl="7">
              <a:buFontTx/>
              <a:buChar char="-"/>
            </a:pPr>
            <a:r>
              <a:rPr lang="hu-HU" sz="2800" dirty="0"/>
              <a:t>é</a:t>
            </a:r>
            <a:r>
              <a:rPr lang="hu-HU" sz="2800" dirty="0" smtClean="0"/>
              <a:t>rdekérvényesítés</a:t>
            </a:r>
          </a:p>
          <a:p>
            <a:pPr lvl="7">
              <a:buFontTx/>
              <a:buChar char="-"/>
            </a:pPr>
            <a:r>
              <a:rPr lang="hu-HU" sz="2800" dirty="0"/>
              <a:t>a</a:t>
            </a:r>
            <a:r>
              <a:rPr lang="hu-HU" sz="2800" dirty="0" smtClean="0"/>
              <a:t>d hoc feladatok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7121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/>
              <a:t>Keretek: 30 éves a pályázati rendszer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	- </a:t>
            </a:r>
            <a:r>
              <a:rPr lang="hu-HU" dirty="0"/>
              <a:t>1989-2002 </a:t>
            </a:r>
            <a:r>
              <a:rPr lang="hu-HU" dirty="0" smtClean="0"/>
              <a:t>között (14 év) a mindenkori szociális ügyekért felelős 	   tárca működtette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- 2003-tól máig a </a:t>
            </a:r>
            <a:r>
              <a:rPr lang="hu-HU" sz="4000" dirty="0" err="1" smtClean="0"/>
              <a:t>hajléktalanellátás</a:t>
            </a:r>
            <a:r>
              <a:rPr lang="hu-HU" sz="4000" dirty="0" smtClean="0"/>
              <a:t> közalapítványai</a:t>
            </a:r>
          </a:p>
          <a:p>
            <a:pPr marL="0" indent="0">
              <a:buNone/>
            </a:pPr>
            <a:r>
              <a:rPr lang="hu-HU" dirty="0"/>
              <a:t>	 </a:t>
            </a:r>
            <a:r>
              <a:rPr lang="hu-HU" dirty="0" smtClean="0"/>
              <a:t>     - 2003-2011. (9 év) </a:t>
            </a:r>
            <a:r>
              <a:rPr lang="hu-HU" u="sng" dirty="0" smtClean="0"/>
              <a:t>Összefogás a Budapesti Lakástalanokért </a:t>
            </a:r>
            <a:r>
              <a:rPr lang="hu-HU" dirty="0" smtClean="0"/>
              <a:t>                   	        </a:t>
            </a:r>
            <a:r>
              <a:rPr lang="hu-HU" u="sng" dirty="0" smtClean="0"/>
              <a:t>és Hajléktalan Emberekért Közalapítvány</a:t>
            </a:r>
            <a:r>
              <a:rPr lang="hu-HU" dirty="0" smtClean="0"/>
              <a:t>, Budapest és Pest 	        megye hatókörrel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     - 2004-től máig (16 év) a Hajléktalanokért Közalapítvány,                               	       először vidéken, 2012-től országosan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166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/>
              <a:t>Keretek: Szerződés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4000" dirty="0" smtClean="0"/>
              <a:t>Szerződéses </a:t>
            </a:r>
            <a:r>
              <a:rPr lang="hu-HU" sz="4000" dirty="0"/>
              <a:t>jogviszonyon alapul a szociális ügyekért felelős </a:t>
            </a:r>
            <a:r>
              <a:rPr lang="hu-HU" sz="4000" dirty="0" smtClean="0"/>
              <a:t>tárcával</a:t>
            </a:r>
          </a:p>
          <a:p>
            <a:pPr marL="0" indent="0">
              <a:buNone/>
            </a:pPr>
            <a:r>
              <a:rPr lang="hu-HU" dirty="0"/>
              <a:t>	 célok, </a:t>
            </a:r>
            <a:r>
              <a:rPr lang="hu-HU" dirty="0" smtClean="0"/>
              <a:t>támogatási összeg</a:t>
            </a:r>
            <a:r>
              <a:rPr lang="hu-HU" dirty="0"/>
              <a:t>, </a:t>
            </a:r>
            <a:r>
              <a:rPr lang="hu-HU" dirty="0" smtClean="0"/>
              <a:t>eljárások, nyilvánosság</a:t>
            </a:r>
            <a:r>
              <a:rPr lang="hu-HU" dirty="0"/>
              <a:t>, </a:t>
            </a:r>
            <a:r>
              <a:rPr lang="hu-HU" dirty="0" smtClean="0"/>
              <a:t>elszámolás, 	 	 ellenőrzés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410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/>
              <a:t>Keretek: Támogatási keretösszegek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77183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u-HU" sz="4000" dirty="0"/>
              <a:t>É</a:t>
            </a:r>
            <a:r>
              <a:rPr lang="hu-HU" sz="4000" dirty="0" smtClean="0"/>
              <a:t>vi </a:t>
            </a:r>
            <a:r>
              <a:rPr lang="hu-HU" sz="4000" dirty="0"/>
              <a:t>350-400 M Ft (KMR, KONV, </a:t>
            </a:r>
            <a:r>
              <a:rPr lang="hu-HU" sz="4000" dirty="0" smtClean="0"/>
              <a:t>DISZP):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hu-HU" sz="3600" dirty="0" smtClean="0"/>
              <a:t>a normatív finanszírozás 4 %-a</a:t>
            </a:r>
          </a:p>
          <a:p>
            <a:pPr marL="0" indent="0" algn="ctr">
              <a:buNone/>
            </a:pPr>
            <a:endParaRPr lang="hu-HU" sz="4000" dirty="0"/>
          </a:p>
          <a:p>
            <a:pPr marL="0" indent="0" algn="ctr">
              <a:buNone/>
            </a:pPr>
            <a:endParaRPr lang="hu-HU" sz="4000" dirty="0" smtClean="0"/>
          </a:p>
          <a:p>
            <a:pPr marL="0" indent="0" algn="ctr">
              <a:buNone/>
            </a:pPr>
            <a:endParaRPr lang="hu-HU" sz="4000" dirty="0"/>
          </a:p>
          <a:p>
            <a:pPr marL="0" indent="0" algn="ctr">
              <a:buNone/>
            </a:pPr>
            <a:endParaRPr lang="hu-HU" sz="4000" dirty="0" smtClean="0"/>
          </a:p>
          <a:p>
            <a:pPr marL="0" indent="0" algn="ctr">
              <a:buNone/>
            </a:pPr>
            <a:endParaRPr lang="hu-HU" sz="4000" dirty="0" smtClean="0"/>
          </a:p>
          <a:p>
            <a:pPr marL="0" indent="0" algn="ctr">
              <a:buNone/>
            </a:pPr>
            <a:endParaRPr lang="hu-HU" sz="4000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469875"/>
              </p:ext>
            </p:extLst>
          </p:nvPr>
        </p:nvGraphicFramePr>
        <p:xfrm>
          <a:off x="3998259" y="2861680"/>
          <a:ext cx="3361765" cy="37291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0917"/>
                <a:gridCol w="2070848"/>
              </a:tblGrid>
              <a:tr h="6369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Év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Támogatási keret</a:t>
                      </a:r>
                      <a:br>
                        <a:rPr lang="hu-HU" sz="1600" dirty="0">
                          <a:effectLst/>
                        </a:rPr>
                      </a:br>
                      <a:r>
                        <a:rPr lang="hu-HU" sz="1600" dirty="0">
                          <a:effectLst/>
                        </a:rPr>
                        <a:t>Ft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865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2012.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     379 000 </a:t>
                      </a:r>
                      <a:r>
                        <a:rPr lang="hu-HU" sz="1600" dirty="0" err="1">
                          <a:effectLst/>
                        </a:rPr>
                        <a:t>000</a:t>
                      </a:r>
                      <a:r>
                        <a:rPr lang="hu-HU" sz="1600" dirty="0">
                          <a:effectLst/>
                        </a:rPr>
                        <a:t>    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865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2013.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     372 900 000    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865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2014.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     372 900 000    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865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2015.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     372 900 000    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865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2016.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     359 900 000    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865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2017.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     353 400 000    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865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2018.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     382 400 000    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865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2019.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382 400 000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64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/>
              <a:t>Keretek: Közalapítványi Iroda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4000" dirty="0" smtClean="0"/>
              <a:t>Cizellált bonyolítási rendszer</a:t>
            </a:r>
            <a:endParaRPr lang="hu-HU" dirty="0" smtClean="0"/>
          </a:p>
          <a:p>
            <a:pPr marL="457200" lvl="1" indent="0">
              <a:buNone/>
            </a:pPr>
            <a:r>
              <a:rPr lang="hu-HU" sz="3200" dirty="0" smtClean="0"/>
              <a:t>- ismerjük az egyes </a:t>
            </a:r>
            <a:r>
              <a:rPr lang="hu-HU" sz="3200" dirty="0"/>
              <a:t>programok állását a benyújtástól az </a:t>
            </a:r>
            <a:r>
              <a:rPr lang="hu-HU" sz="3200" dirty="0" smtClean="0"/>
              <a:t>elfogadásig,</a:t>
            </a:r>
          </a:p>
          <a:p>
            <a:pPr marL="457200" lvl="1" indent="0">
              <a:buNone/>
            </a:pPr>
            <a:r>
              <a:rPr lang="hu-HU" sz="3200" dirty="0" smtClean="0"/>
              <a:t>- adatok kezelése</a:t>
            </a:r>
          </a:p>
          <a:p>
            <a:pPr marL="0" indent="0" algn="just">
              <a:buNone/>
            </a:pPr>
            <a:r>
              <a:rPr lang="hu-HU" sz="4000" dirty="0"/>
              <a:t>A</a:t>
            </a:r>
            <a:r>
              <a:rPr lang="hu-HU" sz="4000" dirty="0" smtClean="0"/>
              <a:t> pályázók felé rugalmas bonyolítási rendszer</a:t>
            </a:r>
          </a:p>
          <a:p>
            <a:pPr lvl="1">
              <a:buFontTx/>
              <a:buChar char="-"/>
            </a:pPr>
            <a:r>
              <a:rPr lang="hu-HU" sz="3200" dirty="0" smtClean="0"/>
              <a:t>szerződésmódosítások, beszámolók elfogadása</a:t>
            </a:r>
          </a:p>
          <a:p>
            <a:pPr marL="0" lvl="1" indent="0" algn="just">
              <a:spcBef>
                <a:spcPts val="1000"/>
              </a:spcBef>
              <a:buNone/>
            </a:pPr>
            <a:r>
              <a:rPr lang="hu-HU" sz="4000" dirty="0" smtClean="0"/>
              <a:t>Nyilvánosság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hu-HU" sz="3200" dirty="0"/>
              <a:t>v</a:t>
            </a:r>
            <a:r>
              <a:rPr lang="hu-HU" sz="3200" smtClean="0"/>
              <a:t>éleményezés</a:t>
            </a:r>
            <a:endParaRPr lang="hu-HU" sz="3200" dirty="0" smtClean="0"/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hu-HU" sz="3200" dirty="0"/>
              <a:t>é</a:t>
            </a:r>
            <a:r>
              <a:rPr lang="hu-HU" sz="3200" dirty="0" smtClean="0"/>
              <a:t>rtékelés a pályázók felé, a szaktárca felé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89217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/>
              <a:t>Mire elég a támogatás? – Támogatási arány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257522"/>
              </p:ext>
            </p:extLst>
          </p:nvPr>
        </p:nvGraphicFramePr>
        <p:xfrm>
          <a:off x="3576916" y="2492191"/>
          <a:ext cx="5244354" cy="3104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1715"/>
                <a:gridCol w="1542752"/>
                <a:gridCol w="1542752"/>
                <a:gridCol w="1197135"/>
              </a:tblGrid>
              <a:tr h="8846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Év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Forrásigény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Ft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Támogatás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Ft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Támogatási arány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(%)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17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2012.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     462 868 000    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     379 000 000    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82%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17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2013.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     632 275 000    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     372 900 000    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59%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17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2014.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     783 450 000    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     372 900 000    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48%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13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2015.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     780 091 000    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     372 900 000    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48%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17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2016.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     656 987 000    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     359 900 000    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55%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17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2017.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     606 809 000    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     353 400 000    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58%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17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2018.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     749 038 000    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     382 400 000    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51%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060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u-HU" dirty="0" smtClean="0"/>
              <a:t>Mire elég a támogatás? – Az egyes támogatások nagysága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6260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5962791"/>
              </p:ext>
            </p:extLst>
          </p:nvPr>
        </p:nvGraphicFramePr>
        <p:xfrm>
          <a:off x="838200" y="1825625"/>
          <a:ext cx="10740887" cy="4813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6831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/>
              <a:t>Mire elég a támogatás? – Alapfeladatok kiegészítő finanszírozása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hu-HU" sz="3200" dirty="0" smtClean="0"/>
              <a:t>- </a:t>
            </a:r>
            <a:r>
              <a:rPr lang="hu-HU" sz="3200" dirty="0"/>
              <a:t>d</a:t>
            </a:r>
            <a:r>
              <a:rPr lang="hu-HU" sz="3200" dirty="0" smtClean="0"/>
              <a:t>iszpécserszolgálatok működése</a:t>
            </a:r>
            <a:endParaRPr lang="hu-HU" sz="3200" dirty="0"/>
          </a:p>
          <a:p>
            <a:pPr marL="0" lvl="0" indent="0">
              <a:buNone/>
            </a:pPr>
            <a:r>
              <a:rPr lang="hu-HU" sz="3200" dirty="0" smtClean="0"/>
              <a:t>- gyógyszerek</a:t>
            </a:r>
            <a:r>
              <a:rPr lang="hu-HU" sz="3200" dirty="0"/>
              <a:t>, kötszerek, gyógyászati segédeszközök, szemüvegek, kórházi </a:t>
            </a:r>
            <a:r>
              <a:rPr lang="hu-HU" sz="3200" dirty="0" smtClean="0"/>
              <a:t>felszerelés</a:t>
            </a:r>
            <a:endParaRPr lang="hu-HU" sz="3200" dirty="0"/>
          </a:p>
          <a:p>
            <a:pPr lvl="0">
              <a:buFontTx/>
              <a:buChar char="-"/>
            </a:pPr>
            <a:r>
              <a:rPr lang="hu-HU" sz="3200" dirty="0" smtClean="0"/>
              <a:t>az </a:t>
            </a:r>
            <a:r>
              <a:rPr lang="hu-HU" sz="3200" dirty="0"/>
              <a:t>utcai szociális munka végzése a téli időszakban azokon a településeken, ahol ez a jogszabály szerint nem </a:t>
            </a:r>
            <a:r>
              <a:rPr lang="hu-HU" sz="3200" dirty="0" smtClean="0"/>
              <a:t>kötelező</a:t>
            </a:r>
          </a:p>
          <a:p>
            <a:pPr lvl="0">
              <a:buFontTx/>
              <a:buChar char="-"/>
            </a:pPr>
            <a:r>
              <a:rPr lang="hu-HU" sz="3200" dirty="0" smtClean="0"/>
              <a:t>plusz </a:t>
            </a:r>
            <a:r>
              <a:rPr lang="hu-HU" sz="3200" dirty="0"/>
              <a:t>férőhelyek nyitása a téli </a:t>
            </a:r>
            <a:r>
              <a:rPr lang="hu-HU" sz="3200" dirty="0" smtClean="0"/>
              <a:t>időszakban</a:t>
            </a:r>
            <a:endParaRPr lang="hu-HU" sz="3200" dirty="0"/>
          </a:p>
          <a:p>
            <a:pPr marL="0" indent="0">
              <a:buNone/>
            </a:pPr>
            <a:r>
              <a:rPr lang="hu-HU" sz="3200" dirty="0" smtClean="0"/>
              <a:t>- alapvető tárgyi </a:t>
            </a:r>
            <a:r>
              <a:rPr lang="hu-HU" sz="3200" dirty="0"/>
              <a:t>eszközök beszerzése, cseréje </a:t>
            </a:r>
            <a:r>
              <a:rPr lang="hu-HU" sz="3200" dirty="0" smtClean="0"/>
              <a:t>fertőtleníthető (jellemzően matracok</a:t>
            </a:r>
            <a:r>
              <a:rPr lang="hu-HU" sz="3200" dirty="0"/>
              <a:t>, alapvető </a:t>
            </a:r>
            <a:r>
              <a:rPr lang="hu-HU" sz="3200" dirty="0" smtClean="0"/>
              <a:t>bútorzat)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55288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425</Words>
  <Application>Microsoft Office PowerPoint</Application>
  <PresentationFormat>Szélesvásznú</PresentationFormat>
  <Paragraphs>113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Office-téma</vt:lpstr>
      <vt:lpstr>A Hajléktalanokért Közalapítvány  pályázati támogatásai</vt:lpstr>
      <vt:lpstr>Pályázat?</vt:lpstr>
      <vt:lpstr>Keretek: 30 éves a pályázati rendszer</vt:lpstr>
      <vt:lpstr>Keretek: Szerződés</vt:lpstr>
      <vt:lpstr>Keretek: Támogatási keretösszegek</vt:lpstr>
      <vt:lpstr>Keretek: Közalapítványi Iroda</vt:lpstr>
      <vt:lpstr>Mire elég a támogatás? – Támogatási arány</vt:lpstr>
      <vt:lpstr>Mire elég a támogatás? – Az egyes támogatások nagysága</vt:lpstr>
      <vt:lpstr>Mire elég a támogatás? – Alapfeladatok kiegészítő finanszírozása</vt:lpstr>
      <vt:lpstr>Mire elég a támogatás? – Fejlesztések finanszírozása</vt:lpstr>
      <vt:lpstr>Mire elég a támogatás? – Eltűnő fejlesztések</vt:lpstr>
      <vt:lpstr>Források értékelése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Hajléktalanokért Közalapítvány  pályázati támogatásai</dc:title>
  <dc:creator>mm</dc:creator>
  <cp:lastModifiedBy>mm</cp:lastModifiedBy>
  <cp:revision>28</cp:revision>
  <dcterms:created xsi:type="dcterms:W3CDTF">2019-09-09T13:14:04Z</dcterms:created>
  <dcterms:modified xsi:type="dcterms:W3CDTF">2019-09-10T10:17:06Z</dcterms:modified>
</cp:coreProperties>
</file>