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57" r:id="rId6"/>
    <p:sldId id="277" r:id="rId7"/>
    <p:sldId id="273" r:id="rId8"/>
    <p:sldId id="271" r:id="rId9"/>
    <p:sldId id="275" r:id="rId10"/>
    <p:sldId id="263" r:id="rId11"/>
    <p:sldId id="266" r:id="rId12"/>
    <p:sldId id="264" r:id="rId13"/>
    <p:sldId id="265" r:id="rId14"/>
    <p:sldId id="278" r:id="rId15"/>
    <p:sldId id="268" r:id="rId16"/>
    <p:sldId id="284" r:id="rId17"/>
    <p:sldId id="285" r:id="rId18"/>
    <p:sldId id="267" r:id="rId19"/>
    <p:sldId id="270" r:id="rId20"/>
    <p:sldId id="274" r:id="rId21"/>
    <p:sldId id="279" r:id="rId22"/>
    <p:sldId id="280" r:id="rId23"/>
    <p:sldId id="283" r:id="rId24"/>
    <p:sldId id="269" r:id="rId25"/>
    <p:sldId id="281" r:id="rId26"/>
    <p:sldId id="282" r:id="rId27"/>
    <p:sldId id="272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2976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'[KHEK elhelyezés.xls]KHEK elhelyezés'!$B$2</c:f>
              <c:strCache>
                <c:ptCount val="1"/>
                <c:pt idx="0">
                  <c:v>db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'[KHEK elhelyezés.xls]KHEK elhelyezés'!$A$6:$A$12</c:f>
              <c:strCache>
                <c:ptCount val="7"/>
                <c:pt idx="0">
                  <c:v>hajléktalanellátó intézményben történő elhelyezés</c:v>
                </c:pt>
                <c:pt idx="1">
                  <c:v>egyéb szociális vagy eü intézményben történő elhelyezés</c:v>
                </c:pt>
                <c:pt idx="2">
                  <c:v>munkásszálló</c:v>
                </c:pt>
                <c:pt idx="3">
                  <c:v>szívességi lakás</c:v>
                </c:pt>
                <c:pt idx="4">
                  <c:v>albérlet</c:v>
                </c:pt>
                <c:pt idx="5">
                  <c:v>önkormányzati vagy lakásszövetkezeti lakás</c:v>
                </c:pt>
                <c:pt idx="6">
                  <c:v>saját tulajdonú lakás</c:v>
                </c:pt>
              </c:strCache>
            </c:strRef>
          </c:cat>
          <c:val>
            <c:numRef>
              <c:f>'[KHEK elhelyezés.xls]KHEK elhelyezés'!$B$6:$B$12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'[KHEK elhelyezés.xls]KHEK elhelyezés'!$C$2</c:f>
              <c:strCache>
                <c:ptCount val="1"/>
                <c:pt idx="0">
                  <c:v>érintett 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'[KHEK elhelyezés.xls]KHEK elhelyezés'!$A$6:$A$12</c:f>
              <c:strCache>
                <c:ptCount val="7"/>
                <c:pt idx="0">
                  <c:v>hajléktalanellátó intézményben történő elhelyezés</c:v>
                </c:pt>
                <c:pt idx="1">
                  <c:v>egyéb szociális vagy eü intézményben történő elhelyezés</c:v>
                </c:pt>
                <c:pt idx="2">
                  <c:v>munkásszálló</c:v>
                </c:pt>
                <c:pt idx="3">
                  <c:v>szívességi lakás</c:v>
                </c:pt>
                <c:pt idx="4">
                  <c:v>albérlet</c:v>
                </c:pt>
                <c:pt idx="5">
                  <c:v>önkormányzati vagy lakásszövetkezeti lakás</c:v>
                </c:pt>
                <c:pt idx="6">
                  <c:v>saját tulajdonú lakás</c:v>
                </c:pt>
              </c:strCache>
            </c:strRef>
          </c:cat>
          <c:val>
            <c:numRef>
              <c:f>'[KHEK elhelyezés.xls]KHEK elhelyezés'!$C$6:$C$12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18</c:v>
                </c:pt>
                <c:pt idx="5">
                  <c:v>6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'[KHEK elhelyezés.xls]KHEK elhelyezés'!$D$2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'[KHEK elhelyezés.xls]KHEK elhelyezés'!$A$6:$A$12</c:f>
              <c:strCache>
                <c:ptCount val="7"/>
                <c:pt idx="0">
                  <c:v>hajléktalanellátó intézményben történő elhelyezés</c:v>
                </c:pt>
                <c:pt idx="1">
                  <c:v>egyéb szociális vagy eü intézményben történő elhelyezés</c:v>
                </c:pt>
                <c:pt idx="2">
                  <c:v>munkásszálló</c:v>
                </c:pt>
                <c:pt idx="3">
                  <c:v>szívességi lakás</c:v>
                </c:pt>
                <c:pt idx="4">
                  <c:v>albérlet</c:v>
                </c:pt>
                <c:pt idx="5">
                  <c:v>önkormányzati vagy lakásszövetkezeti lakás</c:v>
                </c:pt>
                <c:pt idx="6">
                  <c:v>saját tulajdonú lakás</c:v>
                </c:pt>
              </c:strCache>
            </c:strRef>
          </c:cat>
          <c:val>
            <c:numRef>
              <c:f>'[KHEK elhelyezés.xls]KHEK elhelyezés'!$D$6:$D$12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3"/>
          <c:order val="3"/>
          <c:tx>
            <c:strRef>
              <c:f>'[KHEK elhelyezés.xls]KHEK elhelyezés'!$E$2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'[KHEK elhelyezés.xls]KHEK elhelyezés'!$A$6:$A$12</c:f>
              <c:strCache>
                <c:ptCount val="7"/>
                <c:pt idx="0">
                  <c:v>hajléktalanellátó intézményben történő elhelyezés</c:v>
                </c:pt>
                <c:pt idx="1">
                  <c:v>egyéb szociális vagy eü intézményben történő elhelyezés</c:v>
                </c:pt>
                <c:pt idx="2">
                  <c:v>munkásszálló</c:v>
                </c:pt>
                <c:pt idx="3">
                  <c:v>szívességi lakás</c:v>
                </c:pt>
                <c:pt idx="4">
                  <c:v>albérlet</c:v>
                </c:pt>
                <c:pt idx="5">
                  <c:v>önkormányzati vagy lakásszövetkezeti lakás</c:v>
                </c:pt>
                <c:pt idx="6">
                  <c:v>saját tulajdonú lakás</c:v>
                </c:pt>
              </c:strCache>
            </c:strRef>
          </c:cat>
          <c:val>
            <c:numRef>
              <c:f>'[KHEK elhelyezés.xls]KHEK elhelyezés'!$E$6:$E$12</c:f>
              <c:numCache>
                <c:formatCode>General</c:formatCode>
                <c:ptCount val="7"/>
                <c:pt idx="1">
                  <c:v>2</c:v>
                </c:pt>
                <c:pt idx="2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'[KHEK elhelyezés.xls]KHEK elhelyezés'!$F$2</c:f>
              <c:strCache>
                <c:ptCount val="1"/>
                <c:pt idx="0">
                  <c:v>fiatalkorú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'[KHEK elhelyezés.xls]KHEK elhelyezés'!$A$6:$A$12</c:f>
              <c:strCache>
                <c:ptCount val="7"/>
                <c:pt idx="0">
                  <c:v>hajléktalanellátó intézményben történő elhelyezés</c:v>
                </c:pt>
                <c:pt idx="1">
                  <c:v>egyéb szociális vagy eü intézményben történő elhelyezés</c:v>
                </c:pt>
                <c:pt idx="2">
                  <c:v>munkásszálló</c:v>
                </c:pt>
                <c:pt idx="3">
                  <c:v>szívességi lakás</c:v>
                </c:pt>
                <c:pt idx="4">
                  <c:v>albérlet</c:v>
                </c:pt>
                <c:pt idx="5">
                  <c:v>önkormányzati vagy lakásszövetkezeti lakás</c:v>
                </c:pt>
                <c:pt idx="6">
                  <c:v>saját tulajdonú lakás</c:v>
                </c:pt>
              </c:strCache>
            </c:strRef>
          </c:cat>
          <c:val>
            <c:numRef>
              <c:f>'[KHEK elhelyezés.xls]KHEK elhelyezés'!$F$6:$F$12</c:f>
              <c:numCache>
                <c:formatCode>General</c:formatCode>
                <c:ptCount val="7"/>
                <c:pt idx="2">
                  <c:v>1</c:v>
                </c:pt>
                <c:pt idx="4">
                  <c:v>7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397696"/>
        <c:axId val="48403584"/>
        <c:axId val="0"/>
      </c:bar3DChart>
      <c:catAx>
        <c:axId val="4839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403584"/>
        <c:crosses val="autoZero"/>
        <c:auto val="1"/>
        <c:lblAlgn val="ctr"/>
        <c:lblOffset val="100"/>
        <c:noMultiLvlLbl val="0"/>
      </c:catAx>
      <c:valAx>
        <c:axId val="4840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839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9E5411-944C-4F1E-A494-7BEC18B6BECE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7D6D6D1-FC49-41DC-8938-BCA99A7596B5}">
      <dgm:prSet phldrT="[Szöveg]"/>
      <dgm:spPr>
        <a:xfrm>
          <a:off x="0" y="0"/>
          <a:ext cx="2348865" cy="142275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hu-HU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BMSZKI - Budapest</a:t>
          </a:r>
        </a:p>
      </dgm:t>
    </dgm:pt>
    <dgm:pt modelId="{E0B82606-F9F1-4CA4-AEC2-714983D912AB}" type="parTrans" cxnId="{094CE78C-291E-4088-8EBD-E27DED884752}">
      <dgm:prSet/>
      <dgm:spPr/>
      <dgm:t>
        <a:bodyPr/>
        <a:lstStyle/>
        <a:p>
          <a:endParaRPr lang="hu-HU"/>
        </a:p>
      </dgm:t>
    </dgm:pt>
    <dgm:pt modelId="{8B9A1ECB-6A9D-40E5-BB48-17461858696D}" type="sibTrans" cxnId="{094CE78C-291E-4088-8EBD-E27DED884752}">
      <dgm:prSet/>
      <dgm:spPr/>
      <dgm:t>
        <a:bodyPr/>
        <a:lstStyle/>
        <a:p>
          <a:endParaRPr lang="hu-HU"/>
        </a:p>
      </dgm:t>
    </dgm:pt>
    <dgm:pt modelId="{9E5A8E20-0981-4DAF-BC7E-E453445EABA0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 rot="5400000">
          <a:off x="3867644" y="-1374349"/>
          <a:ext cx="1138200" cy="4175760"/>
        </a:xfrm>
        <a:prstGeom prst="round2SameRect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>
          <a:bevelT w="63500" h="25400"/>
        </a:sp3d>
      </dgm:spPr>
      <dgm:t>
        <a:bodyPr/>
        <a:lstStyle/>
        <a:p>
          <a:r>
            <a:rPr lang="hu-H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X. ker. Kőbánya, 2 lakás, 8 férőhely </a:t>
          </a:r>
        </a:p>
      </dgm:t>
    </dgm:pt>
    <dgm:pt modelId="{18BEC97E-435F-4E94-A8BC-37E690BCFD59}" type="parTrans" cxnId="{0ECF0620-0B35-4EFC-B167-EA7EAD8274B0}">
      <dgm:prSet/>
      <dgm:spPr/>
      <dgm:t>
        <a:bodyPr/>
        <a:lstStyle/>
        <a:p>
          <a:endParaRPr lang="hu-HU"/>
        </a:p>
      </dgm:t>
    </dgm:pt>
    <dgm:pt modelId="{10FCF8BC-39BB-4F09-9F94-6F1318C31EFF}" type="sibTrans" cxnId="{0ECF0620-0B35-4EFC-B167-EA7EAD8274B0}">
      <dgm:prSet/>
      <dgm:spPr/>
      <dgm:t>
        <a:bodyPr/>
        <a:lstStyle/>
        <a:p>
          <a:endParaRPr lang="hu-HU"/>
        </a:p>
      </dgm:t>
    </dgm:pt>
    <dgm:pt modelId="{35A9CAE7-DAC2-48C5-83AB-8F4A2F42788C}">
      <dgm:prSet phldrT="[Szöveg]"/>
      <dgm:spPr>
        <a:xfrm>
          <a:off x="0" y="1496043"/>
          <a:ext cx="2348865" cy="142275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hu-HU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BIK - Budapest</a:t>
          </a:r>
        </a:p>
      </dgm:t>
    </dgm:pt>
    <dgm:pt modelId="{3648969B-BA44-4C9D-A099-844E0E6865D1}" type="parTrans" cxnId="{8C95FBC9-37FC-4165-A2C0-1161851370F7}">
      <dgm:prSet/>
      <dgm:spPr/>
      <dgm:t>
        <a:bodyPr/>
        <a:lstStyle/>
        <a:p>
          <a:endParaRPr lang="hu-HU"/>
        </a:p>
      </dgm:t>
    </dgm:pt>
    <dgm:pt modelId="{35EF114E-DE91-4A58-BB26-9DD0073F9C4D}" type="sibTrans" cxnId="{8C95FBC9-37FC-4165-A2C0-1161851370F7}">
      <dgm:prSet/>
      <dgm:spPr/>
      <dgm:t>
        <a:bodyPr/>
        <a:lstStyle/>
        <a:p>
          <a:endParaRPr lang="hu-HU"/>
        </a:p>
      </dgm:t>
    </dgm:pt>
    <dgm:pt modelId="{DD8960F8-B21D-4F9D-A727-7EDFC560720C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 rot="5400000">
          <a:off x="3867644" y="119538"/>
          <a:ext cx="1138200" cy="4175760"/>
        </a:xfrm>
        <a:prstGeom prst="round2SameRect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>
          <a:bevelT w="63500" h="25400"/>
        </a:sp3d>
      </dgm:spPr>
      <dgm:t>
        <a:bodyPr/>
        <a:lstStyle/>
        <a:p>
          <a:r>
            <a:rPr lang="hu-H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XIV. ker. Zugló - 3 lakás, 6 férőhely</a:t>
          </a:r>
        </a:p>
      </dgm:t>
    </dgm:pt>
    <dgm:pt modelId="{2C72CAAB-AE7E-4E91-8441-3B97950D973A}" type="parTrans" cxnId="{0C43AD7C-30CC-4F22-A320-D866EF986575}">
      <dgm:prSet/>
      <dgm:spPr/>
      <dgm:t>
        <a:bodyPr/>
        <a:lstStyle/>
        <a:p>
          <a:endParaRPr lang="hu-HU"/>
        </a:p>
      </dgm:t>
    </dgm:pt>
    <dgm:pt modelId="{6E3638DD-24EA-41B0-A7DF-ACA9E7FB529D}" type="sibTrans" cxnId="{0C43AD7C-30CC-4F22-A320-D866EF986575}">
      <dgm:prSet/>
      <dgm:spPr/>
      <dgm:t>
        <a:bodyPr/>
        <a:lstStyle/>
        <a:p>
          <a:endParaRPr lang="hu-HU"/>
        </a:p>
      </dgm:t>
    </dgm:pt>
    <dgm:pt modelId="{2BFBA31A-B57D-42D4-B5AC-C3DFF944242E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 rot="5400000">
          <a:off x="3867644" y="119538"/>
          <a:ext cx="1138200" cy="4175760"/>
        </a:xfrm>
        <a:prstGeom prst="round2SameRect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>
          <a:bevelT w="63500" h="25400"/>
        </a:sp3d>
      </dgm:spPr>
      <dgm:t>
        <a:bodyPr/>
        <a:lstStyle/>
        <a:p>
          <a:r>
            <a:rPr lang="hu-H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XX. ker. Pesterzsébet, 1 épület, 160 </a:t>
          </a:r>
          <a:r>
            <a:rPr lang="hu-H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férőhely (volt Trambulin Ház)</a:t>
          </a:r>
          <a:endParaRPr lang="hu-H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54DF2F0-0CBD-493E-9667-5BF95C5A66CE}" type="parTrans" cxnId="{43129C19-A502-427A-B122-B08D3A9D4C91}">
      <dgm:prSet/>
      <dgm:spPr/>
      <dgm:t>
        <a:bodyPr/>
        <a:lstStyle/>
        <a:p>
          <a:endParaRPr lang="hu-HU"/>
        </a:p>
      </dgm:t>
    </dgm:pt>
    <dgm:pt modelId="{34301E33-6F16-426A-A0A4-AF0BE854BC51}" type="sibTrans" cxnId="{43129C19-A502-427A-B122-B08D3A9D4C91}">
      <dgm:prSet/>
      <dgm:spPr/>
      <dgm:t>
        <a:bodyPr/>
        <a:lstStyle/>
        <a:p>
          <a:endParaRPr lang="hu-HU"/>
        </a:p>
      </dgm:t>
    </dgm:pt>
    <dgm:pt modelId="{0EB3C85D-7D1E-4220-9BFB-6A5F4A6AE610}">
      <dgm:prSet phldrT="[Szöveg]"/>
      <dgm:spPr>
        <a:xfrm>
          <a:off x="0" y="2989931"/>
          <a:ext cx="2348865" cy="142275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hu-HU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TÁMASZ - Pécs</a:t>
          </a:r>
        </a:p>
      </dgm:t>
    </dgm:pt>
    <dgm:pt modelId="{F88E55AE-D458-451C-95BC-DCB9793EE679}" type="parTrans" cxnId="{6EDA93D6-9CB4-4603-9A72-4AC1EADD5F74}">
      <dgm:prSet/>
      <dgm:spPr/>
      <dgm:t>
        <a:bodyPr/>
        <a:lstStyle/>
        <a:p>
          <a:endParaRPr lang="hu-HU"/>
        </a:p>
      </dgm:t>
    </dgm:pt>
    <dgm:pt modelId="{DE37FB0E-9F8A-4BF6-930F-FA7E42BC63CE}" type="sibTrans" cxnId="{6EDA93D6-9CB4-4603-9A72-4AC1EADD5F74}">
      <dgm:prSet/>
      <dgm:spPr/>
      <dgm:t>
        <a:bodyPr/>
        <a:lstStyle/>
        <a:p>
          <a:endParaRPr lang="hu-HU"/>
        </a:p>
      </dgm:t>
    </dgm:pt>
    <dgm:pt modelId="{2EA3DB3B-4B8E-47E5-B553-6704B51C06A7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 rot="5400000">
          <a:off x="3867644" y="1613427"/>
          <a:ext cx="1138200" cy="4175760"/>
        </a:xfrm>
        <a:prstGeom prst="round2SameRect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>
          <a:bevelT w="63500" h="25400"/>
        </a:sp3d>
      </dgm:spPr>
      <dgm:t>
        <a:bodyPr/>
        <a:lstStyle/>
        <a:p>
          <a:r>
            <a:rPr lang="hu-H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lakás, 21 férfi, 9 női férőhely </a:t>
          </a:r>
          <a:endParaRPr lang="hu-H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3F2C2C0-C99A-4565-A4AA-B83D28BDE581}" type="parTrans" cxnId="{8B816CF6-FE41-4318-8A49-2A69C47312A0}">
      <dgm:prSet/>
      <dgm:spPr/>
      <dgm:t>
        <a:bodyPr/>
        <a:lstStyle/>
        <a:p>
          <a:endParaRPr lang="hu-HU"/>
        </a:p>
      </dgm:t>
    </dgm:pt>
    <dgm:pt modelId="{9547E917-DF9E-4E1F-8AE9-412FA324DA14}" type="sibTrans" cxnId="{8B816CF6-FE41-4318-8A49-2A69C47312A0}">
      <dgm:prSet/>
      <dgm:spPr/>
      <dgm:t>
        <a:bodyPr/>
        <a:lstStyle/>
        <a:p>
          <a:endParaRPr lang="hu-HU"/>
        </a:p>
      </dgm:t>
    </dgm:pt>
    <dgm:pt modelId="{B4F990F6-9E8E-4252-811B-2272A58790D3}" type="pres">
      <dgm:prSet presAssocID="{7E9E5411-944C-4F1E-A494-7BEC18B6BE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BE8200E-F339-4C45-A003-1EF000167959}" type="pres">
      <dgm:prSet presAssocID="{B7D6D6D1-FC49-41DC-8938-BCA99A7596B5}" presName="linNode" presStyleCnt="0"/>
      <dgm:spPr/>
    </dgm:pt>
    <dgm:pt modelId="{75D25B8A-C459-4B07-9395-7BA5267B3397}" type="pres">
      <dgm:prSet presAssocID="{B7D6D6D1-FC49-41DC-8938-BCA99A7596B5}" presName="parentText" presStyleLbl="node1" presStyleIdx="0" presStyleCnt="3" custLinFactNeighborX="-1597" custLinFactNeighborY="-803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C01A64-6D85-4885-804E-FD7B683C5988}" type="pres">
      <dgm:prSet presAssocID="{B7D6D6D1-FC49-41DC-8938-BCA99A7596B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059A9C-B231-405E-B188-0F10956D7951}" type="pres">
      <dgm:prSet presAssocID="{8B9A1ECB-6A9D-40E5-BB48-17461858696D}" presName="sp" presStyleCnt="0"/>
      <dgm:spPr/>
    </dgm:pt>
    <dgm:pt modelId="{8BD04DDA-ADE7-4690-8785-390736F747E5}" type="pres">
      <dgm:prSet presAssocID="{35A9CAE7-DAC2-48C5-83AB-8F4A2F42788C}" presName="linNode" presStyleCnt="0"/>
      <dgm:spPr/>
    </dgm:pt>
    <dgm:pt modelId="{EC285B26-7779-490C-9F85-571B02335D60}" type="pres">
      <dgm:prSet presAssocID="{35A9CAE7-DAC2-48C5-83AB-8F4A2F42788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EE0A78-D4A8-4046-B4CE-65A4F0A38DD9}" type="pres">
      <dgm:prSet presAssocID="{35A9CAE7-DAC2-48C5-83AB-8F4A2F42788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E6D6A6-7BE8-4B65-AE1F-E5928876D575}" type="pres">
      <dgm:prSet presAssocID="{35EF114E-DE91-4A58-BB26-9DD0073F9C4D}" presName="sp" presStyleCnt="0"/>
      <dgm:spPr/>
    </dgm:pt>
    <dgm:pt modelId="{C2CB1914-38E1-4891-BD2D-B4C09981816C}" type="pres">
      <dgm:prSet presAssocID="{0EB3C85D-7D1E-4220-9BFB-6A5F4A6AE610}" presName="linNode" presStyleCnt="0"/>
      <dgm:spPr/>
    </dgm:pt>
    <dgm:pt modelId="{02868CBA-2EC5-4EC7-9764-9725D42D4909}" type="pres">
      <dgm:prSet presAssocID="{0EB3C85D-7D1E-4220-9BFB-6A5F4A6AE6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BC0893-E9B9-48AF-AADC-61C94A5FE44B}" type="pres">
      <dgm:prSet presAssocID="{0EB3C85D-7D1E-4220-9BFB-6A5F4A6AE6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2081340-861E-4FFD-BFBD-6CA65B92B99C}" type="presOf" srcId="{0EB3C85D-7D1E-4220-9BFB-6A5F4A6AE610}" destId="{02868CBA-2EC5-4EC7-9764-9725D42D4909}" srcOrd="0" destOrd="0" presId="urn:microsoft.com/office/officeart/2005/8/layout/vList5"/>
    <dgm:cxn modelId="{C52F9710-AFEC-481A-B068-483B2EC242FE}" type="presOf" srcId="{9E5A8E20-0981-4DAF-BC7E-E453445EABA0}" destId="{88C01A64-6D85-4885-804E-FD7B683C5988}" srcOrd="0" destOrd="0" presId="urn:microsoft.com/office/officeart/2005/8/layout/vList5"/>
    <dgm:cxn modelId="{0ECF0620-0B35-4EFC-B167-EA7EAD8274B0}" srcId="{B7D6D6D1-FC49-41DC-8938-BCA99A7596B5}" destId="{9E5A8E20-0981-4DAF-BC7E-E453445EABA0}" srcOrd="0" destOrd="0" parTransId="{18BEC97E-435F-4E94-A8BC-37E690BCFD59}" sibTransId="{10FCF8BC-39BB-4F09-9F94-6F1318C31EFF}"/>
    <dgm:cxn modelId="{13D68885-0D3B-4385-A79A-84A13E2A6531}" type="presOf" srcId="{B7D6D6D1-FC49-41DC-8938-BCA99A7596B5}" destId="{75D25B8A-C459-4B07-9395-7BA5267B3397}" srcOrd="0" destOrd="0" presId="urn:microsoft.com/office/officeart/2005/8/layout/vList5"/>
    <dgm:cxn modelId="{4935B193-2302-4284-B971-69ADB7530289}" type="presOf" srcId="{7E9E5411-944C-4F1E-A494-7BEC18B6BECE}" destId="{B4F990F6-9E8E-4252-811B-2272A58790D3}" srcOrd="0" destOrd="0" presId="urn:microsoft.com/office/officeart/2005/8/layout/vList5"/>
    <dgm:cxn modelId="{43129C19-A502-427A-B122-B08D3A9D4C91}" srcId="{35A9CAE7-DAC2-48C5-83AB-8F4A2F42788C}" destId="{2BFBA31A-B57D-42D4-B5AC-C3DFF944242E}" srcOrd="1" destOrd="0" parTransId="{F54DF2F0-0CBD-493E-9667-5BF95C5A66CE}" sibTransId="{34301E33-6F16-426A-A0A4-AF0BE854BC51}"/>
    <dgm:cxn modelId="{2F5E2C23-03AC-4F5B-B247-EFB5B7259721}" type="presOf" srcId="{35A9CAE7-DAC2-48C5-83AB-8F4A2F42788C}" destId="{EC285B26-7779-490C-9F85-571B02335D60}" srcOrd="0" destOrd="0" presId="urn:microsoft.com/office/officeart/2005/8/layout/vList5"/>
    <dgm:cxn modelId="{8C95FBC9-37FC-4165-A2C0-1161851370F7}" srcId="{7E9E5411-944C-4F1E-A494-7BEC18B6BECE}" destId="{35A9CAE7-DAC2-48C5-83AB-8F4A2F42788C}" srcOrd="1" destOrd="0" parTransId="{3648969B-BA44-4C9D-A099-844E0E6865D1}" sibTransId="{35EF114E-DE91-4A58-BB26-9DD0073F9C4D}"/>
    <dgm:cxn modelId="{0C43AD7C-30CC-4F22-A320-D866EF986575}" srcId="{35A9CAE7-DAC2-48C5-83AB-8F4A2F42788C}" destId="{DD8960F8-B21D-4F9D-A727-7EDFC560720C}" srcOrd="0" destOrd="0" parTransId="{2C72CAAB-AE7E-4E91-8441-3B97950D973A}" sibTransId="{6E3638DD-24EA-41B0-A7DF-ACA9E7FB529D}"/>
    <dgm:cxn modelId="{8B816CF6-FE41-4318-8A49-2A69C47312A0}" srcId="{0EB3C85D-7D1E-4220-9BFB-6A5F4A6AE610}" destId="{2EA3DB3B-4B8E-47E5-B553-6704B51C06A7}" srcOrd="0" destOrd="0" parTransId="{33F2C2C0-C99A-4565-A4AA-B83D28BDE581}" sibTransId="{9547E917-DF9E-4E1F-8AE9-412FA324DA14}"/>
    <dgm:cxn modelId="{E854359F-23BA-4C81-8A6A-459069696BA8}" type="presOf" srcId="{2BFBA31A-B57D-42D4-B5AC-C3DFF944242E}" destId="{FBEE0A78-D4A8-4046-B4CE-65A4F0A38DD9}" srcOrd="0" destOrd="1" presId="urn:microsoft.com/office/officeart/2005/8/layout/vList5"/>
    <dgm:cxn modelId="{094CE78C-291E-4088-8EBD-E27DED884752}" srcId="{7E9E5411-944C-4F1E-A494-7BEC18B6BECE}" destId="{B7D6D6D1-FC49-41DC-8938-BCA99A7596B5}" srcOrd="0" destOrd="0" parTransId="{E0B82606-F9F1-4CA4-AEC2-714983D912AB}" sibTransId="{8B9A1ECB-6A9D-40E5-BB48-17461858696D}"/>
    <dgm:cxn modelId="{2875403F-AEF8-4719-A87F-0E4EC2D63BA2}" type="presOf" srcId="{DD8960F8-B21D-4F9D-A727-7EDFC560720C}" destId="{FBEE0A78-D4A8-4046-B4CE-65A4F0A38DD9}" srcOrd="0" destOrd="0" presId="urn:microsoft.com/office/officeart/2005/8/layout/vList5"/>
    <dgm:cxn modelId="{6EDA93D6-9CB4-4603-9A72-4AC1EADD5F74}" srcId="{7E9E5411-944C-4F1E-A494-7BEC18B6BECE}" destId="{0EB3C85D-7D1E-4220-9BFB-6A5F4A6AE610}" srcOrd="2" destOrd="0" parTransId="{F88E55AE-D458-451C-95BC-DCB9793EE679}" sibTransId="{DE37FB0E-9F8A-4BF6-930F-FA7E42BC63CE}"/>
    <dgm:cxn modelId="{25E24A0C-080B-4E41-A502-FC3662FA8549}" type="presOf" srcId="{2EA3DB3B-4B8E-47E5-B553-6704B51C06A7}" destId="{89BC0893-E9B9-48AF-AADC-61C94A5FE44B}" srcOrd="0" destOrd="0" presId="urn:microsoft.com/office/officeart/2005/8/layout/vList5"/>
    <dgm:cxn modelId="{97C82A9E-11B6-49A8-B154-16903C9A8257}" type="presParOf" srcId="{B4F990F6-9E8E-4252-811B-2272A58790D3}" destId="{ABE8200E-F339-4C45-A003-1EF000167959}" srcOrd="0" destOrd="0" presId="urn:microsoft.com/office/officeart/2005/8/layout/vList5"/>
    <dgm:cxn modelId="{FBD2DDC5-3486-4CD5-B6F8-6D9876504404}" type="presParOf" srcId="{ABE8200E-F339-4C45-A003-1EF000167959}" destId="{75D25B8A-C459-4B07-9395-7BA5267B3397}" srcOrd="0" destOrd="0" presId="urn:microsoft.com/office/officeart/2005/8/layout/vList5"/>
    <dgm:cxn modelId="{A2B2E196-168E-4CDA-A103-6F49958EA5DE}" type="presParOf" srcId="{ABE8200E-F339-4C45-A003-1EF000167959}" destId="{88C01A64-6D85-4885-804E-FD7B683C5988}" srcOrd="1" destOrd="0" presId="urn:microsoft.com/office/officeart/2005/8/layout/vList5"/>
    <dgm:cxn modelId="{4B524DE4-6C55-4A20-8DA7-4F5E5C643E32}" type="presParOf" srcId="{B4F990F6-9E8E-4252-811B-2272A58790D3}" destId="{FC059A9C-B231-405E-B188-0F10956D7951}" srcOrd="1" destOrd="0" presId="urn:microsoft.com/office/officeart/2005/8/layout/vList5"/>
    <dgm:cxn modelId="{E39E09B9-8C89-4C2F-98EC-EFAE0D51BDC5}" type="presParOf" srcId="{B4F990F6-9E8E-4252-811B-2272A58790D3}" destId="{8BD04DDA-ADE7-4690-8785-390736F747E5}" srcOrd="2" destOrd="0" presId="urn:microsoft.com/office/officeart/2005/8/layout/vList5"/>
    <dgm:cxn modelId="{6AAB56E6-EC77-483F-9C82-0E791B76FD28}" type="presParOf" srcId="{8BD04DDA-ADE7-4690-8785-390736F747E5}" destId="{EC285B26-7779-490C-9F85-571B02335D60}" srcOrd="0" destOrd="0" presId="urn:microsoft.com/office/officeart/2005/8/layout/vList5"/>
    <dgm:cxn modelId="{2BB6647C-64A6-4DF1-BD01-A33471BE60A3}" type="presParOf" srcId="{8BD04DDA-ADE7-4690-8785-390736F747E5}" destId="{FBEE0A78-D4A8-4046-B4CE-65A4F0A38DD9}" srcOrd="1" destOrd="0" presId="urn:microsoft.com/office/officeart/2005/8/layout/vList5"/>
    <dgm:cxn modelId="{5184C5D3-D664-49D4-9F69-3E953E6D48A4}" type="presParOf" srcId="{B4F990F6-9E8E-4252-811B-2272A58790D3}" destId="{06E6D6A6-7BE8-4B65-AE1F-E5928876D575}" srcOrd="3" destOrd="0" presId="urn:microsoft.com/office/officeart/2005/8/layout/vList5"/>
    <dgm:cxn modelId="{F02DEA2E-D680-4DD4-AAC2-A29EBB2ECFB1}" type="presParOf" srcId="{B4F990F6-9E8E-4252-811B-2272A58790D3}" destId="{C2CB1914-38E1-4891-BD2D-B4C09981816C}" srcOrd="4" destOrd="0" presId="urn:microsoft.com/office/officeart/2005/8/layout/vList5"/>
    <dgm:cxn modelId="{8943D722-1621-4FCF-BF68-7F961AA9AB08}" type="presParOf" srcId="{C2CB1914-38E1-4891-BD2D-B4C09981816C}" destId="{02868CBA-2EC5-4EC7-9764-9725D42D4909}" srcOrd="0" destOrd="0" presId="urn:microsoft.com/office/officeart/2005/8/layout/vList5"/>
    <dgm:cxn modelId="{979402D8-A385-4814-8B45-B7E4237398F9}" type="presParOf" srcId="{C2CB1914-38E1-4891-BD2D-B4C09981816C}" destId="{89BC0893-E9B9-48AF-AADC-61C94A5FE4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4FCD5-798B-4289-BAF0-DB1A324305B6}" type="doc">
      <dgm:prSet loTypeId="urn:microsoft.com/office/officeart/2005/8/layout/chart3" loCatId="relationship" qsTypeId="urn:microsoft.com/office/officeart/2005/8/quickstyle/simple5" qsCatId="simple" csTypeId="urn:microsoft.com/office/officeart/2005/8/colors/accent1_2" csCatId="accent1" phldr="1"/>
      <dgm:spPr/>
    </dgm:pt>
    <dgm:pt modelId="{98B92264-CFB6-4DDA-AF44-EED4C10B67CF}">
      <dgm:prSet phldrT="[Szöveg]"/>
      <dgm:spPr>
        <a:xfrm>
          <a:off x="2701053" y="285504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u-H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MUNKA</a:t>
          </a:r>
        </a:p>
      </dgm:t>
    </dgm:pt>
    <dgm:pt modelId="{ACC0435A-C21A-4491-B9A4-A798DAEFC821}" type="parTrans" cxnId="{A496AE6A-1597-4E9F-BC82-4758E431C989}">
      <dgm:prSet/>
      <dgm:spPr/>
      <dgm:t>
        <a:bodyPr/>
        <a:lstStyle/>
        <a:p>
          <a:endParaRPr lang="hu-HU"/>
        </a:p>
      </dgm:t>
    </dgm:pt>
    <dgm:pt modelId="{CFA7A073-F3DE-4B4F-9F52-322F3FD4B120}" type="sibTrans" cxnId="{A496AE6A-1597-4E9F-BC82-4758E431C989}">
      <dgm:prSet/>
      <dgm:spPr/>
      <dgm:t>
        <a:bodyPr/>
        <a:lstStyle/>
        <a:p>
          <a:endParaRPr lang="hu-HU"/>
        </a:p>
      </dgm:t>
    </dgm:pt>
    <dgm:pt modelId="{12AD9237-51CA-494F-AE6D-0E7B18DCF267}">
      <dgm:prSet phldrT="[Szöveg]"/>
      <dgm:spPr>
        <a:xfrm>
          <a:off x="1814062" y="1495095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u-H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INTENZÍV SZOCIÁLIS MUNKA</a:t>
          </a:r>
        </a:p>
      </dgm:t>
    </dgm:pt>
    <dgm:pt modelId="{F458C6DB-A0CB-4E55-81F8-05A6577D687A}" type="parTrans" cxnId="{DF39735E-891C-4093-90CC-7D7CEC1ED865}">
      <dgm:prSet/>
      <dgm:spPr/>
      <dgm:t>
        <a:bodyPr/>
        <a:lstStyle/>
        <a:p>
          <a:endParaRPr lang="hu-HU"/>
        </a:p>
      </dgm:t>
    </dgm:pt>
    <dgm:pt modelId="{4DBDA120-DCCD-42C8-A02F-6C7B5E2C2F4B}" type="sibTrans" cxnId="{DF39735E-891C-4093-90CC-7D7CEC1ED865}">
      <dgm:prSet/>
      <dgm:spPr/>
      <dgm:t>
        <a:bodyPr/>
        <a:lstStyle/>
        <a:p>
          <a:endParaRPr lang="hu-HU"/>
        </a:p>
      </dgm:t>
    </dgm:pt>
    <dgm:pt modelId="{09CE61F8-261C-4F7F-A276-13E7E0133D39}">
      <dgm:prSet phldrT="[Szöveg]"/>
      <dgm:spPr>
        <a:xfrm>
          <a:off x="1074762" y="298628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hu-H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BIZTOS LAKHATÁS</a:t>
          </a:r>
        </a:p>
      </dgm:t>
    </dgm:pt>
    <dgm:pt modelId="{1D720C00-1D14-4B17-8E0B-128F33E1E045}" type="parTrans" cxnId="{11D8C39D-7F9B-416C-9E83-628B02276F15}">
      <dgm:prSet/>
      <dgm:spPr/>
      <dgm:t>
        <a:bodyPr/>
        <a:lstStyle/>
        <a:p>
          <a:endParaRPr lang="hu-HU"/>
        </a:p>
      </dgm:t>
    </dgm:pt>
    <dgm:pt modelId="{CD51D197-D04C-4184-965B-43EF187E3747}" type="sibTrans" cxnId="{11D8C39D-7F9B-416C-9E83-628B02276F15}">
      <dgm:prSet/>
      <dgm:spPr/>
      <dgm:t>
        <a:bodyPr/>
        <a:lstStyle/>
        <a:p>
          <a:endParaRPr lang="hu-HU"/>
        </a:p>
      </dgm:t>
    </dgm:pt>
    <dgm:pt modelId="{85A9CF33-D6A6-47F4-9EB0-6CD477428D07}" type="pres">
      <dgm:prSet presAssocID="{8C04FCD5-798B-4289-BAF0-DB1A324305B6}" presName="compositeShape" presStyleCnt="0">
        <dgm:presLayoutVars>
          <dgm:chMax val="7"/>
          <dgm:dir/>
          <dgm:resizeHandles val="exact"/>
        </dgm:presLayoutVars>
      </dgm:prSet>
      <dgm:spPr/>
    </dgm:pt>
    <dgm:pt modelId="{F041836B-D2CF-47A6-BCE9-BFA5497AE1D7}" type="pres">
      <dgm:prSet presAssocID="{8C04FCD5-798B-4289-BAF0-DB1A324305B6}" presName="wedge1" presStyleLbl="node1" presStyleIdx="0" presStyleCnt="3" custLinFactNeighborX="-1543" custLinFactNeighborY="12799"/>
      <dgm:spPr/>
      <dgm:t>
        <a:bodyPr/>
        <a:lstStyle/>
        <a:p>
          <a:endParaRPr lang="hu-HU"/>
        </a:p>
      </dgm:t>
    </dgm:pt>
    <dgm:pt modelId="{C8ECFB0A-44CB-403C-8AB5-1FC860B462D2}" type="pres">
      <dgm:prSet presAssocID="{8C04FCD5-798B-4289-BAF0-DB1A324305B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4F8950-652B-4B37-91E3-1A632189B7FF}" type="pres">
      <dgm:prSet presAssocID="{8C04FCD5-798B-4289-BAF0-DB1A324305B6}" presName="wedge2" presStyleLbl="node1" presStyleIdx="1" presStyleCnt="3" custLinFactNeighborX="-177" custLinFactNeighborY="15505"/>
      <dgm:spPr/>
      <dgm:t>
        <a:bodyPr/>
        <a:lstStyle/>
        <a:p>
          <a:endParaRPr lang="hu-HU"/>
        </a:p>
      </dgm:t>
    </dgm:pt>
    <dgm:pt modelId="{32A8C17A-64FA-41EC-ABBC-3FA9A36D1E5D}" type="pres">
      <dgm:prSet presAssocID="{8C04FCD5-798B-4289-BAF0-DB1A324305B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EFF3AE-443A-46BC-970F-9508213F7157}" type="pres">
      <dgm:prSet presAssocID="{8C04FCD5-798B-4289-BAF0-DB1A324305B6}" presName="wedge3" presStyleLbl="node1" presStyleIdx="2" presStyleCnt="3" custLinFactNeighborX="-3965" custLinFactNeighborY="9823"/>
      <dgm:spPr/>
      <dgm:t>
        <a:bodyPr/>
        <a:lstStyle/>
        <a:p>
          <a:endParaRPr lang="hu-HU"/>
        </a:p>
      </dgm:t>
    </dgm:pt>
    <dgm:pt modelId="{9FF64139-FD4E-431C-8326-D92979B39AB1}" type="pres">
      <dgm:prSet presAssocID="{8C04FCD5-798B-4289-BAF0-DB1A324305B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37F5EC1-C5A3-4346-89F4-54CA93135DA3}" type="presOf" srcId="{12AD9237-51CA-494F-AE6D-0E7B18DCF267}" destId="{32A8C17A-64FA-41EC-ABBC-3FA9A36D1E5D}" srcOrd="1" destOrd="0" presId="urn:microsoft.com/office/officeart/2005/8/layout/chart3"/>
    <dgm:cxn modelId="{A496AE6A-1597-4E9F-BC82-4758E431C989}" srcId="{8C04FCD5-798B-4289-BAF0-DB1A324305B6}" destId="{98B92264-CFB6-4DDA-AF44-EED4C10B67CF}" srcOrd="0" destOrd="0" parTransId="{ACC0435A-C21A-4491-B9A4-A798DAEFC821}" sibTransId="{CFA7A073-F3DE-4B4F-9F52-322F3FD4B120}"/>
    <dgm:cxn modelId="{29CDD4FD-C898-42D5-A0E8-40366204DBD2}" type="presOf" srcId="{98B92264-CFB6-4DDA-AF44-EED4C10B67CF}" destId="{F041836B-D2CF-47A6-BCE9-BFA5497AE1D7}" srcOrd="0" destOrd="0" presId="urn:microsoft.com/office/officeart/2005/8/layout/chart3"/>
    <dgm:cxn modelId="{7F3D5B89-518B-4F7C-B262-5C28CA747A49}" type="presOf" srcId="{09CE61F8-261C-4F7F-A276-13E7E0133D39}" destId="{9FF64139-FD4E-431C-8326-D92979B39AB1}" srcOrd="1" destOrd="0" presId="urn:microsoft.com/office/officeart/2005/8/layout/chart3"/>
    <dgm:cxn modelId="{2F9D155B-0600-415C-8E16-1C7FAB3E2D3D}" type="presOf" srcId="{09CE61F8-261C-4F7F-A276-13E7E0133D39}" destId="{DFEFF3AE-443A-46BC-970F-9508213F7157}" srcOrd="0" destOrd="0" presId="urn:microsoft.com/office/officeart/2005/8/layout/chart3"/>
    <dgm:cxn modelId="{DF39735E-891C-4093-90CC-7D7CEC1ED865}" srcId="{8C04FCD5-798B-4289-BAF0-DB1A324305B6}" destId="{12AD9237-51CA-494F-AE6D-0E7B18DCF267}" srcOrd="1" destOrd="0" parTransId="{F458C6DB-A0CB-4E55-81F8-05A6577D687A}" sibTransId="{4DBDA120-DCCD-42C8-A02F-6C7B5E2C2F4B}"/>
    <dgm:cxn modelId="{DF385F4F-51D7-4903-89DF-96EF399D772F}" type="presOf" srcId="{12AD9237-51CA-494F-AE6D-0E7B18DCF267}" destId="{4F4F8950-652B-4B37-91E3-1A632189B7FF}" srcOrd="0" destOrd="0" presId="urn:microsoft.com/office/officeart/2005/8/layout/chart3"/>
    <dgm:cxn modelId="{A3DA47B8-0231-46F5-9782-0D9654F305F3}" type="presOf" srcId="{98B92264-CFB6-4DDA-AF44-EED4C10B67CF}" destId="{C8ECFB0A-44CB-403C-8AB5-1FC860B462D2}" srcOrd="1" destOrd="0" presId="urn:microsoft.com/office/officeart/2005/8/layout/chart3"/>
    <dgm:cxn modelId="{B6E29122-ECAA-4176-8BF4-3C60261DC311}" type="presOf" srcId="{8C04FCD5-798B-4289-BAF0-DB1A324305B6}" destId="{85A9CF33-D6A6-47F4-9EB0-6CD477428D07}" srcOrd="0" destOrd="0" presId="urn:microsoft.com/office/officeart/2005/8/layout/chart3"/>
    <dgm:cxn modelId="{11D8C39D-7F9B-416C-9E83-628B02276F15}" srcId="{8C04FCD5-798B-4289-BAF0-DB1A324305B6}" destId="{09CE61F8-261C-4F7F-A276-13E7E0133D39}" srcOrd="2" destOrd="0" parTransId="{1D720C00-1D14-4B17-8E0B-128F33E1E045}" sibTransId="{CD51D197-D04C-4184-965B-43EF187E3747}"/>
    <dgm:cxn modelId="{86CF6500-61AE-4ED0-9B85-A4EE04A4939E}" type="presParOf" srcId="{85A9CF33-D6A6-47F4-9EB0-6CD477428D07}" destId="{F041836B-D2CF-47A6-BCE9-BFA5497AE1D7}" srcOrd="0" destOrd="0" presId="urn:microsoft.com/office/officeart/2005/8/layout/chart3"/>
    <dgm:cxn modelId="{128E4A49-6C5F-4042-8F6D-EC1D5AFD7355}" type="presParOf" srcId="{85A9CF33-D6A6-47F4-9EB0-6CD477428D07}" destId="{C8ECFB0A-44CB-403C-8AB5-1FC860B462D2}" srcOrd="1" destOrd="0" presId="urn:microsoft.com/office/officeart/2005/8/layout/chart3"/>
    <dgm:cxn modelId="{9FE584A6-DA1F-4E6F-ABE2-E2E0D8743268}" type="presParOf" srcId="{85A9CF33-D6A6-47F4-9EB0-6CD477428D07}" destId="{4F4F8950-652B-4B37-91E3-1A632189B7FF}" srcOrd="2" destOrd="0" presId="urn:microsoft.com/office/officeart/2005/8/layout/chart3"/>
    <dgm:cxn modelId="{0A44C3CC-A4A7-47A3-88F3-1F9EF8EE5523}" type="presParOf" srcId="{85A9CF33-D6A6-47F4-9EB0-6CD477428D07}" destId="{32A8C17A-64FA-41EC-ABBC-3FA9A36D1E5D}" srcOrd="3" destOrd="0" presId="urn:microsoft.com/office/officeart/2005/8/layout/chart3"/>
    <dgm:cxn modelId="{13896F81-0B5E-4CBD-BA82-FF5BD8C8C4CB}" type="presParOf" srcId="{85A9CF33-D6A6-47F4-9EB0-6CD477428D07}" destId="{DFEFF3AE-443A-46BC-970F-9508213F7157}" srcOrd="4" destOrd="0" presId="urn:microsoft.com/office/officeart/2005/8/layout/chart3"/>
    <dgm:cxn modelId="{041FC44D-F205-4642-84DB-3C5524ACEF4B}" type="presParOf" srcId="{85A9CF33-D6A6-47F4-9EB0-6CD477428D07}" destId="{9FF64139-FD4E-431C-8326-D92979B39AB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B81C4-0E7D-4DC3-A3AD-CBE3268A5266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6321DD-B19A-46CA-8629-1D9F8669AD90}">
      <dgm:prSet phldrT="[Szöveg]"/>
      <dgm:spPr>
        <a:xfrm>
          <a:off x="884611" y="3146"/>
          <a:ext cx="2243569" cy="1346141"/>
        </a:xfrm>
        <a:prstGeom prst="rect">
          <a:avLst/>
        </a:prstGeom>
      </dgm:spPr>
      <dgm:t>
        <a:bodyPr/>
        <a:lstStyle/>
        <a:p>
          <a:r>
            <a:rPr lang="hu-HU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Szociális vagy költség alapú jelenlegi pályázók</a:t>
          </a:r>
        </a:p>
        <a:p>
          <a:r>
            <a:rPr lang="hu-HU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33 háztartás 50%</a:t>
          </a:r>
        </a:p>
      </dgm:t>
    </dgm:pt>
    <dgm:pt modelId="{005C5288-FC24-40C1-9057-C80433EDE324}" type="parTrans" cxnId="{8AA2B950-61D7-45E9-A804-A9D63057D59F}">
      <dgm:prSet/>
      <dgm:spPr/>
      <dgm:t>
        <a:bodyPr/>
        <a:lstStyle/>
        <a:p>
          <a:endParaRPr lang="hu-HU"/>
        </a:p>
      </dgm:t>
    </dgm:pt>
    <dgm:pt modelId="{3D596E62-C313-4C14-BD51-49149DF09412}" type="sibTrans" cxnId="{8AA2B950-61D7-45E9-A804-A9D63057D59F}">
      <dgm:prSet/>
      <dgm:spPr/>
      <dgm:t>
        <a:bodyPr/>
        <a:lstStyle/>
        <a:p>
          <a:endParaRPr lang="hu-HU"/>
        </a:p>
      </dgm:t>
    </dgm:pt>
    <dgm:pt modelId="{712A5A82-AF5F-4CD5-9075-A64609A0CA27}">
      <dgm:prSet phldrT="[Szöveg]"/>
      <dgm:spPr>
        <a:xfrm>
          <a:off x="3352538" y="3146"/>
          <a:ext cx="2243569" cy="1346141"/>
        </a:xfrm>
        <a:prstGeom prst="rect">
          <a:avLst/>
        </a:prstGeom>
      </dgm:spPr>
      <dgm:t>
        <a:bodyPr/>
        <a:lstStyle/>
        <a:p>
          <a:r>
            <a:rPr lang="hu-HU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Lakbér és/vagy közmű tartozásos</a:t>
          </a:r>
        </a:p>
        <a:p>
          <a:r>
            <a:rPr lang="hu-HU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háztartás 9%</a:t>
          </a:r>
          <a:endParaRPr lang="hu-H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731A38-2A70-4DB8-A040-95212A919719}" type="parTrans" cxnId="{B417A8A9-5FDA-467B-A8B8-7E23705057B4}">
      <dgm:prSet/>
      <dgm:spPr/>
      <dgm:t>
        <a:bodyPr/>
        <a:lstStyle/>
        <a:p>
          <a:endParaRPr lang="hu-HU"/>
        </a:p>
      </dgm:t>
    </dgm:pt>
    <dgm:pt modelId="{08F0DE4E-9C80-46CF-A189-1699D7964D2F}" type="sibTrans" cxnId="{B417A8A9-5FDA-467B-A8B8-7E23705057B4}">
      <dgm:prSet/>
      <dgm:spPr/>
      <dgm:t>
        <a:bodyPr/>
        <a:lstStyle/>
        <a:p>
          <a:endParaRPr lang="hu-HU"/>
        </a:p>
      </dgm:t>
    </dgm:pt>
    <dgm:pt modelId="{9D04C1F8-D6FB-4501-9642-588031EB620A}">
      <dgm:prSet phldrT="[Szöveg]"/>
      <dgm:spPr>
        <a:xfrm>
          <a:off x="884611" y="1501088"/>
          <a:ext cx="2243569" cy="1346141"/>
        </a:xfrm>
        <a:prstGeom prst="rect">
          <a:avLst/>
        </a:prstGeom>
      </dgm:spPr>
      <dgm:t>
        <a:bodyPr/>
        <a:lstStyle/>
        <a:p>
          <a:r>
            <a:rPr lang="en-US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</a:t>
          </a:r>
          <a:r>
            <a:rPr lang="hu-HU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ajléktalanok vagy átmeneti szállón élők</a:t>
          </a:r>
        </a:p>
        <a:p>
          <a:r>
            <a:rPr lang="hu-HU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háztartás 9%</a:t>
          </a:r>
          <a:endParaRPr lang="hu-H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89032DE-1245-412E-BDA7-C6A189D0F842}" type="parTrans" cxnId="{5B9F44B7-A22B-4684-89AB-D8172F960177}">
      <dgm:prSet/>
      <dgm:spPr/>
      <dgm:t>
        <a:bodyPr/>
        <a:lstStyle/>
        <a:p>
          <a:endParaRPr lang="hu-HU"/>
        </a:p>
      </dgm:t>
    </dgm:pt>
    <dgm:pt modelId="{D16B8184-2470-4C9F-BD58-205AF070B420}" type="sibTrans" cxnId="{5B9F44B7-A22B-4684-89AB-D8172F960177}">
      <dgm:prSet/>
      <dgm:spPr/>
      <dgm:t>
        <a:bodyPr/>
        <a:lstStyle/>
        <a:p>
          <a:endParaRPr lang="hu-HU"/>
        </a:p>
      </dgm:t>
    </dgm:pt>
    <dgm:pt modelId="{8F381096-8CA9-4EE3-B164-726FC143A9B9}">
      <dgm:prSet phldrT="[Szöveg]"/>
      <dgm:spPr>
        <a:xfrm>
          <a:off x="3352538" y="1501088"/>
          <a:ext cx="2243569" cy="1346141"/>
        </a:xfrm>
        <a:prstGeom prst="rect">
          <a:avLst/>
        </a:prstGeom>
      </dgm:spPr>
      <dgm:t>
        <a:bodyPr/>
        <a:lstStyle/>
        <a:p>
          <a:r>
            <a:rPr lang="hu-HU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Börtönből szabadultak</a:t>
          </a:r>
        </a:p>
        <a:p>
          <a:r>
            <a:rPr lang="hu-HU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háztartás 4,5 %</a:t>
          </a:r>
          <a:endParaRPr lang="hu-H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4064FB-14C5-40B4-B0BF-AC17D734E0F5}" type="parTrans" cxnId="{7A46123A-A1F8-4259-8697-67AEEEB28976}">
      <dgm:prSet/>
      <dgm:spPr/>
      <dgm:t>
        <a:bodyPr/>
        <a:lstStyle/>
        <a:p>
          <a:endParaRPr lang="hu-HU"/>
        </a:p>
      </dgm:t>
    </dgm:pt>
    <dgm:pt modelId="{BAB1F1E4-69FA-471E-96C0-6AAEDE9B5E71}" type="sibTrans" cxnId="{7A46123A-A1F8-4259-8697-67AEEEB28976}">
      <dgm:prSet/>
      <dgm:spPr/>
      <dgm:t>
        <a:bodyPr/>
        <a:lstStyle/>
        <a:p>
          <a:endParaRPr lang="hu-HU"/>
        </a:p>
      </dgm:t>
    </dgm:pt>
    <dgm:pt modelId="{E06BAE7A-DAD1-406B-9829-FCDF09622126}">
      <dgm:prSet phldrT="[Szöveg]"/>
      <dgm:spPr>
        <a:xfrm>
          <a:off x="2118575" y="3013541"/>
          <a:ext cx="2243569" cy="1346141"/>
        </a:xfrm>
        <a:prstGeom prst="rect">
          <a:avLst/>
        </a:prstGeom>
      </dgm:spPr>
      <dgm:t>
        <a:bodyPr/>
        <a:lstStyle/>
        <a:p>
          <a:r>
            <a:rPr lang="hu-HU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Eszközkezelős (NET Zrt.)</a:t>
          </a:r>
        </a:p>
        <a:p>
          <a:r>
            <a:rPr lang="hu-HU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18 háztartás 27,5%</a:t>
          </a:r>
          <a:endParaRPr lang="hu-H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2D80E8-D8B4-4972-9C3D-7EAD82A38003}" type="parTrans" cxnId="{05AC6457-E3B6-446E-B3B8-26520DBC02C2}">
      <dgm:prSet/>
      <dgm:spPr/>
      <dgm:t>
        <a:bodyPr/>
        <a:lstStyle/>
        <a:p>
          <a:endParaRPr lang="hu-HU"/>
        </a:p>
      </dgm:t>
    </dgm:pt>
    <dgm:pt modelId="{4C9BC198-E181-4741-B5C1-B111851D8449}" type="sibTrans" cxnId="{05AC6457-E3B6-446E-B3B8-26520DBC02C2}">
      <dgm:prSet/>
      <dgm:spPr/>
      <dgm:t>
        <a:bodyPr/>
        <a:lstStyle/>
        <a:p>
          <a:endParaRPr lang="hu-HU"/>
        </a:p>
      </dgm:t>
    </dgm:pt>
    <dgm:pt modelId="{F1C2A030-2E86-4F6F-8F5B-4CD2BAD7889A}" type="pres">
      <dgm:prSet presAssocID="{22BB81C4-0E7D-4DC3-A3AD-CBE3268A52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072EDD4-A716-4058-BEB7-7B91725FE456}" type="pres">
      <dgm:prSet presAssocID="{EA6321DD-B19A-46CA-8629-1D9F8669AD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0F29CE-0B7E-489F-B405-1BFC3B2FEB99}" type="pres">
      <dgm:prSet presAssocID="{3D596E62-C313-4C14-BD51-49149DF09412}" presName="sibTrans" presStyleCnt="0"/>
      <dgm:spPr/>
      <dgm:t>
        <a:bodyPr/>
        <a:lstStyle/>
        <a:p>
          <a:endParaRPr lang="hu-HU"/>
        </a:p>
      </dgm:t>
    </dgm:pt>
    <dgm:pt modelId="{4AD9EED6-D48E-42CB-A10C-B37921BA53C0}" type="pres">
      <dgm:prSet presAssocID="{712A5A82-AF5F-4CD5-9075-A64609A0CA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DD1FED-32D6-4D59-87E9-7BD5B9E33CF7}" type="pres">
      <dgm:prSet presAssocID="{08F0DE4E-9C80-46CF-A189-1699D7964D2F}" presName="sibTrans" presStyleCnt="0"/>
      <dgm:spPr/>
      <dgm:t>
        <a:bodyPr/>
        <a:lstStyle/>
        <a:p>
          <a:endParaRPr lang="hu-HU"/>
        </a:p>
      </dgm:t>
    </dgm:pt>
    <dgm:pt modelId="{28F8ACCC-A45D-4622-9C8F-FA084BAA09E7}" type="pres">
      <dgm:prSet presAssocID="{9D04C1F8-D6FB-4501-9642-588031EB620A}" presName="node" presStyleLbl="node1" presStyleIdx="2" presStyleCnt="5" custLinFactNeighborY="-53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54DBA5-8CC6-409E-98C5-F8958D881845}" type="pres">
      <dgm:prSet presAssocID="{D16B8184-2470-4C9F-BD58-205AF070B420}" presName="sibTrans" presStyleCnt="0"/>
      <dgm:spPr/>
      <dgm:t>
        <a:bodyPr/>
        <a:lstStyle/>
        <a:p>
          <a:endParaRPr lang="hu-HU"/>
        </a:p>
      </dgm:t>
    </dgm:pt>
    <dgm:pt modelId="{B541BF95-9649-4B13-82EC-64F4949C251D}" type="pres">
      <dgm:prSet presAssocID="{8F381096-8CA9-4EE3-B164-726FC143A9B9}" presName="node" presStyleLbl="node1" presStyleIdx="3" presStyleCnt="5" custLinFactNeighborY="-53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0589BA-F9FD-4139-A9D4-FAE5D8234D82}" type="pres">
      <dgm:prSet presAssocID="{BAB1F1E4-69FA-471E-96C0-6AAEDE9B5E71}" presName="sibTrans" presStyleCnt="0"/>
      <dgm:spPr/>
      <dgm:t>
        <a:bodyPr/>
        <a:lstStyle/>
        <a:p>
          <a:endParaRPr lang="hu-HU"/>
        </a:p>
      </dgm:t>
    </dgm:pt>
    <dgm:pt modelId="{EFA64E0B-E5CB-4EB1-8C77-06F00A7BBD5D}" type="pres">
      <dgm:prSet presAssocID="{E06BAE7A-DAD1-406B-9829-FCDF09622126}" presName="node" presStyleLbl="node1" presStyleIdx="4" presStyleCnt="5" custLinFactNeighborY="-97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6FF68DB-ADE9-405C-877D-F4A8101A0ADE}" type="presOf" srcId="{EA6321DD-B19A-46CA-8629-1D9F8669AD90}" destId="{F072EDD4-A716-4058-BEB7-7B91725FE456}" srcOrd="0" destOrd="0" presId="urn:microsoft.com/office/officeart/2005/8/layout/default"/>
    <dgm:cxn modelId="{7A46123A-A1F8-4259-8697-67AEEEB28976}" srcId="{22BB81C4-0E7D-4DC3-A3AD-CBE3268A5266}" destId="{8F381096-8CA9-4EE3-B164-726FC143A9B9}" srcOrd="3" destOrd="0" parTransId="{194064FB-14C5-40B4-B0BF-AC17D734E0F5}" sibTransId="{BAB1F1E4-69FA-471E-96C0-6AAEDE9B5E71}"/>
    <dgm:cxn modelId="{7DCFF726-113B-41C6-A409-9257F6C39513}" type="presOf" srcId="{712A5A82-AF5F-4CD5-9075-A64609A0CA27}" destId="{4AD9EED6-D48E-42CB-A10C-B37921BA53C0}" srcOrd="0" destOrd="0" presId="urn:microsoft.com/office/officeart/2005/8/layout/default"/>
    <dgm:cxn modelId="{05AC6457-E3B6-446E-B3B8-26520DBC02C2}" srcId="{22BB81C4-0E7D-4DC3-A3AD-CBE3268A5266}" destId="{E06BAE7A-DAD1-406B-9829-FCDF09622126}" srcOrd="4" destOrd="0" parTransId="{DA2D80E8-D8B4-4972-9C3D-7EAD82A38003}" sibTransId="{4C9BC198-E181-4741-B5C1-B111851D8449}"/>
    <dgm:cxn modelId="{D9962113-697C-4580-8874-2C70A11B01F1}" type="presOf" srcId="{E06BAE7A-DAD1-406B-9829-FCDF09622126}" destId="{EFA64E0B-E5CB-4EB1-8C77-06F00A7BBD5D}" srcOrd="0" destOrd="0" presId="urn:microsoft.com/office/officeart/2005/8/layout/default"/>
    <dgm:cxn modelId="{8AA2B950-61D7-45E9-A804-A9D63057D59F}" srcId="{22BB81C4-0E7D-4DC3-A3AD-CBE3268A5266}" destId="{EA6321DD-B19A-46CA-8629-1D9F8669AD90}" srcOrd="0" destOrd="0" parTransId="{005C5288-FC24-40C1-9057-C80433EDE324}" sibTransId="{3D596E62-C313-4C14-BD51-49149DF09412}"/>
    <dgm:cxn modelId="{B417A8A9-5FDA-467B-A8B8-7E23705057B4}" srcId="{22BB81C4-0E7D-4DC3-A3AD-CBE3268A5266}" destId="{712A5A82-AF5F-4CD5-9075-A64609A0CA27}" srcOrd="1" destOrd="0" parTransId="{5D731A38-2A70-4DB8-A040-95212A919719}" sibTransId="{08F0DE4E-9C80-46CF-A189-1699D7964D2F}"/>
    <dgm:cxn modelId="{77C60FE6-9B2D-4794-8563-55D8AA13F96A}" type="presOf" srcId="{8F381096-8CA9-4EE3-B164-726FC143A9B9}" destId="{B541BF95-9649-4B13-82EC-64F4949C251D}" srcOrd="0" destOrd="0" presId="urn:microsoft.com/office/officeart/2005/8/layout/default"/>
    <dgm:cxn modelId="{2D41E3FA-9D7F-446E-BDE4-18652C7D249E}" type="presOf" srcId="{22BB81C4-0E7D-4DC3-A3AD-CBE3268A5266}" destId="{F1C2A030-2E86-4F6F-8F5B-4CD2BAD7889A}" srcOrd="0" destOrd="0" presId="urn:microsoft.com/office/officeart/2005/8/layout/default"/>
    <dgm:cxn modelId="{5B9F44B7-A22B-4684-89AB-D8172F960177}" srcId="{22BB81C4-0E7D-4DC3-A3AD-CBE3268A5266}" destId="{9D04C1F8-D6FB-4501-9642-588031EB620A}" srcOrd="2" destOrd="0" parTransId="{789032DE-1245-412E-BDA7-C6A189D0F842}" sibTransId="{D16B8184-2470-4C9F-BD58-205AF070B420}"/>
    <dgm:cxn modelId="{E30EF664-3186-40EB-A857-9B743312E424}" type="presOf" srcId="{9D04C1F8-D6FB-4501-9642-588031EB620A}" destId="{28F8ACCC-A45D-4622-9C8F-FA084BAA09E7}" srcOrd="0" destOrd="0" presId="urn:microsoft.com/office/officeart/2005/8/layout/default"/>
    <dgm:cxn modelId="{1596A9D0-3579-4506-A3CE-6CC6C6BBC511}" type="presParOf" srcId="{F1C2A030-2E86-4F6F-8F5B-4CD2BAD7889A}" destId="{F072EDD4-A716-4058-BEB7-7B91725FE456}" srcOrd="0" destOrd="0" presId="urn:microsoft.com/office/officeart/2005/8/layout/default"/>
    <dgm:cxn modelId="{1932E7BB-9808-4273-87F1-160EB4E959BC}" type="presParOf" srcId="{F1C2A030-2E86-4F6F-8F5B-4CD2BAD7889A}" destId="{760F29CE-0B7E-489F-B405-1BFC3B2FEB99}" srcOrd="1" destOrd="0" presId="urn:microsoft.com/office/officeart/2005/8/layout/default"/>
    <dgm:cxn modelId="{86AC57C3-CA0A-4E43-A61C-DC12D2BE8DD7}" type="presParOf" srcId="{F1C2A030-2E86-4F6F-8F5B-4CD2BAD7889A}" destId="{4AD9EED6-D48E-42CB-A10C-B37921BA53C0}" srcOrd="2" destOrd="0" presId="urn:microsoft.com/office/officeart/2005/8/layout/default"/>
    <dgm:cxn modelId="{05DE1AC2-F8D6-42FC-8767-AF4876B70AB0}" type="presParOf" srcId="{F1C2A030-2E86-4F6F-8F5B-4CD2BAD7889A}" destId="{5CDD1FED-32D6-4D59-87E9-7BD5B9E33CF7}" srcOrd="3" destOrd="0" presId="urn:microsoft.com/office/officeart/2005/8/layout/default"/>
    <dgm:cxn modelId="{1504F322-87B4-4996-B185-FCECE06EF211}" type="presParOf" srcId="{F1C2A030-2E86-4F6F-8F5B-4CD2BAD7889A}" destId="{28F8ACCC-A45D-4622-9C8F-FA084BAA09E7}" srcOrd="4" destOrd="0" presId="urn:microsoft.com/office/officeart/2005/8/layout/default"/>
    <dgm:cxn modelId="{F266B412-ADB7-4907-BB45-3F41E9D4B674}" type="presParOf" srcId="{F1C2A030-2E86-4F6F-8F5B-4CD2BAD7889A}" destId="{E454DBA5-8CC6-409E-98C5-F8958D881845}" srcOrd="5" destOrd="0" presId="urn:microsoft.com/office/officeart/2005/8/layout/default"/>
    <dgm:cxn modelId="{49E92F2C-E7F0-4A52-98DE-DC9A78097B21}" type="presParOf" srcId="{F1C2A030-2E86-4F6F-8F5B-4CD2BAD7889A}" destId="{B541BF95-9649-4B13-82EC-64F4949C251D}" srcOrd="6" destOrd="0" presId="urn:microsoft.com/office/officeart/2005/8/layout/default"/>
    <dgm:cxn modelId="{A0FFD3C2-753A-4C82-A5FB-5E7A3F676400}" type="presParOf" srcId="{F1C2A030-2E86-4F6F-8F5B-4CD2BAD7889A}" destId="{560589BA-F9FD-4139-A9D4-FAE5D8234D82}" srcOrd="7" destOrd="0" presId="urn:microsoft.com/office/officeart/2005/8/layout/default"/>
    <dgm:cxn modelId="{9243C024-E608-44B2-B395-BFAAD3CB7763}" type="presParOf" srcId="{F1C2A030-2E86-4F6F-8F5B-4CD2BAD7889A}" destId="{EFA64E0B-E5CB-4EB1-8C77-06F00A7BBD5D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69B611-8C5E-484F-94AF-61F561F3B56C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901BFF5-46D7-4A39-9A38-6C080F61425C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Önkormányzati szociális, költségelvű</a:t>
          </a:r>
        </a:p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és piaci alapú lakások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92DB56-6050-4968-A45F-224CBF6BF961}" type="parTrans" cxnId="{CFB1FBE7-2255-41C7-9FCE-DE98297DC12E}">
      <dgm:prSet/>
      <dgm:spPr/>
      <dgm:t>
        <a:bodyPr/>
        <a:lstStyle/>
        <a:p>
          <a:endParaRPr lang="hu-HU"/>
        </a:p>
      </dgm:t>
    </dgm:pt>
    <dgm:pt modelId="{232B728E-D3FC-4D87-BE00-2B0A14EDBEF8}" type="sibTrans" cxnId="{CFB1FBE7-2255-41C7-9FCE-DE98297DC12E}">
      <dgm:prSet/>
      <dgm:spPr/>
      <dgm:t>
        <a:bodyPr/>
        <a:lstStyle/>
        <a:p>
          <a:endParaRPr lang="hu-HU"/>
        </a:p>
      </dgm:t>
    </dgm:pt>
    <dgm:pt modelId="{BAA4BE9C-5290-40F6-BE4E-62785BC6DBBA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Máltás és alapítványi lakások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F9FA4-1A73-488D-B66A-711F11F702DA}" type="parTrans" cxnId="{4B463A6C-AA06-46C3-851B-DDC37F2FFB13}">
      <dgm:prSet/>
      <dgm:spPr/>
      <dgm:t>
        <a:bodyPr/>
        <a:lstStyle/>
        <a:p>
          <a:endParaRPr lang="hu-HU"/>
        </a:p>
      </dgm:t>
    </dgm:pt>
    <dgm:pt modelId="{01CE642F-3B0D-4AAC-9A36-B7DBF338036D}" type="sibTrans" cxnId="{4B463A6C-AA06-46C3-851B-DDC37F2FFB13}">
      <dgm:prSet/>
      <dgm:spPr/>
      <dgm:t>
        <a:bodyPr/>
        <a:lstStyle/>
        <a:p>
          <a:endParaRPr lang="hu-HU"/>
        </a:p>
      </dgm:t>
    </dgm:pt>
    <dgm:pt modelId="{909FD31A-2C25-42ED-8EF6-8342BEFC8175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Piacról bevont lakások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3F1795-044E-4AF9-AA0B-89FC9370A914}" type="parTrans" cxnId="{84A24B64-D882-4F5C-A9AB-C660402656B7}">
      <dgm:prSet/>
      <dgm:spPr/>
      <dgm:t>
        <a:bodyPr/>
        <a:lstStyle/>
        <a:p>
          <a:endParaRPr lang="hu-HU"/>
        </a:p>
      </dgm:t>
    </dgm:pt>
    <dgm:pt modelId="{094D879D-9E08-4795-83D9-650A6E9690B7}" type="sibTrans" cxnId="{84A24B64-D882-4F5C-A9AB-C660402656B7}">
      <dgm:prSet/>
      <dgm:spPr/>
      <dgm:t>
        <a:bodyPr/>
        <a:lstStyle/>
        <a:p>
          <a:endParaRPr lang="hu-HU"/>
        </a:p>
      </dgm:t>
    </dgm:pt>
    <dgm:pt modelId="{6A98E235-DFF8-4D7D-B56D-F22B9B334A11}">
      <dgm:prSet phldrT="[Szöveg]"/>
      <dgm:spPr/>
      <dgm:t>
        <a:bodyPr/>
        <a:lstStyle/>
        <a:p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„</a:t>
          </a:r>
          <a:r>
            <a:rPr lang="hu-HU" dirty="0" err="1" smtClean="0">
              <a:latin typeface="Arial" panose="020B0604020202020204" pitchFamily="34" charset="0"/>
              <a:cs typeface="Arial" panose="020B0604020202020204" pitchFamily="34" charset="0"/>
            </a:rPr>
            <a:t>Veszol</a:t>
          </a:r>
          <a:r>
            <a:rPr lang="hu-HU" dirty="0" smtClean="0">
              <a:latin typeface="Arial" panose="020B0604020202020204" pitchFamily="34" charset="0"/>
              <a:cs typeface="Arial" panose="020B0604020202020204" pitchFamily="34" charset="0"/>
            </a:rPr>
            <a:t>” és Málta átmeneti szállás és szükséglakás</a:t>
          </a:r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FD416-44EA-485F-9A8A-1D6072F03950}" type="parTrans" cxnId="{56708B9F-68C5-4A17-80EC-714015449EEA}">
      <dgm:prSet/>
      <dgm:spPr/>
      <dgm:t>
        <a:bodyPr/>
        <a:lstStyle/>
        <a:p>
          <a:endParaRPr lang="hu-HU"/>
        </a:p>
      </dgm:t>
    </dgm:pt>
    <dgm:pt modelId="{56F387BC-2184-49A8-864D-3A8BDFBD690C}" type="sibTrans" cxnId="{56708B9F-68C5-4A17-80EC-714015449EEA}">
      <dgm:prSet/>
      <dgm:spPr/>
      <dgm:t>
        <a:bodyPr/>
        <a:lstStyle/>
        <a:p>
          <a:endParaRPr lang="hu-HU"/>
        </a:p>
      </dgm:t>
    </dgm:pt>
    <dgm:pt modelId="{0309DBFB-0D53-4BD4-9037-C73E6B69D514}" type="pres">
      <dgm:prSet presAssocID="{8469B611-8C5E-484F-94AF-61F561F3B5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09DF9A4-D168-438A-BA27-A14AB6662C7B}" type="pres">
      <dgm:prSet presAssocID="{4901BFF5-46D7-4A39-9A38-6C080F6142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96120D-967B-4E4B-AEFE-3A331264A090}" type="pres">
      <dgm:prSet presAssocID="{232B728E-D3FC-4D87-BE00-2B0A14EDBEF8}" presName="sibTrans" presStyleCnt="0"/>
      <dgm:spPr/>
      <dgm:t>
        <a:bodyPr/>
        <a:lstStyle/>
        <a:p>
          <a:endParaRPr lang="hu-HU"/>
        </a:p>
      </dgm:t>
    </dgm:pt>
    <dgm:pt modelId="{7B16B91C-C1DD-4855-AE3D-93C6DC34EB37}" type="pres">
      <dgm:prSet presAssocID="{BAA4BE9C-5290-40F6-BE4E-62785BC6DB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1B312D-131E-4F3C-BED8-1EB80F5A75C2}" type="pres">
      <dgm:prSet presAssocID="{01CE642F-3B0D-4AAC-9A36-B7DBF338036D}" presName="sibTrans" presStyleCnt="0"/>
      <dgm:spPr/>
      <dgm:t>
        <a:bodyPr/>
        <a:lstStyle/>
        <a:p>
          <a:endParaRPr lang="hu-HU"/>
        </a:p>
      </dgm:t>
    </dgm:pt>
    <dgm:pt modelId="{D6CC2045-2878-4486-9E72-2B5526DF99F7}" type="pres">
      <dgm:prSet presAssocID="{909FD31A-2C25-42ED-8EF6-8342BEFC81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C2829A-0590-48F1-BA37-96226A99D6D4}" type="pres">
      <dgm:prSet presAssocID="{094D879D-9E08-4795-83D9-650A6E9690B7}" presName="sibTrans" presStyleCnt="0"/>
      <dgm:spPr/>
      <dgm:t>
        <a:bodyPr/>
        <a:lstStyle/>
        <a:p>
          <a:endParaRPr lang="hu-HU"/>
        </a:p>
      </dgm:t>
    </dgm:pt>
    <dgm:pt modelId="{B2F33F2A-BB47-4E80-854E-ABD91CD9941B}" type="pres">
      <dgm:prSet presAssocID="{6A98E235-DFF8-4D7D-B56D-F22B9B334A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13CAE1B-574D-47ED-AD50-1BB8F8A167BD}" type="presOf" srcId="{8469B611-8C5E-484F-94AF-61F561F3B56C}" destId="{0309DBFB-0D53-4BD4-9037-C73E6B69D514}" srcOrd="0" destOrd="0" presId="urn:microsoft.com/office/officeart/2005/8/layout/default"/>
    <dgm:cxn modelId="{84A24B64-D882-4F5C-A9AB-C660402656B7}" srcId="{8469B611-8C5E-484F-94AF-61F561F3B56C}" destId="{909FD31A-2C25-42ED-8EF6-8342BEFC8175}" srcOrd="2" destOrd="0" parTransId="{8B3F1795-044E-4AF9-AA0B-89FC9370A914}" sibTransId="{094D879D-9E08-4795-83D9-650A6E9690B7}"/>
    <dgm:cxn modelId="{4B463A6C-AA06-46C3-851B-DDC37F2FFB13}" srcId="{8469B611-8C5E-484F-94AF-61F561F3B56C}" destId="{BAA4BE9C-5290-40F6-BE4E-62785BC6DBBA}" srcOrd="1" destOrd="0" parTransId="{317F9FA4-1A73-488D-B66A-711F11F702DA}" sibTransId="{01CE642F-3B0D-4AAC-9A36-B7DBF338036D}"/>
    <dgm:cxn modelId="{2439D6CE-4CAE-421E-A26A-D3788534EC0F}" type="presOf" srcId="{6A98E235-DFF8-4D7D-B56D-F22B9B334A11}" destId="{B2F33F2A-BB47-4E80-854E-ABD91CD9941B}" srcOrd="0" destOrd="0" presId="urn:microsoft.com/office/officeart/2005/8/layout/default"/>
    <dgm:cxn modelId="{CFB1FBE7-2255-41C7-9FCE-DE98297DC12E}" srcId="{8469B611-8C5E-484F-94AF-61F561F3B56C}" destId="{4901BFF5-46D7-4A39-9A38-6C080F61425C}" srcOrd="0" destOrd="0" parTransId="{2D92DB56-6050-4968-A45F-224CBF6BF961}" sibTransId="{232B728E-D3FC-4D87-BE00-2B0A14EDBEF8}"/>
    <dgm:cxn modelId="{6890375D-850D-4606-B00B-7D2785DC3066}" type="presOf" srcId="{4901BFF5-46D7-4A39-9A38-6C080F61425C}" destId="{D09DF9A4-D168-438A-BA27-A14AB6662C7B}" srcOrd="0" destOrd="0" presId="urn:microsoft.com/office/officeart/2005/8/layout/default"/>
    <dgm:cxn modelId="{56708B9F-68C5-4A17-80EC-714015449EEA}" srcId="{8469B611-8C5E-484F-94AF-61F561F3B56C}" destId="{6A98E235-DFF8-4D7D-B56D-F22B9B334A11}" srcOrd="3" destOrd="0" parTransId="{01CFD416-44EA-485F-9A8A-1D6072F03950}" sibTransId="{56F387BC-2184-49A8-864D-3A8BDFBD690C}"/>
    <dgm:cxn modelId="{BE08D232-2B86-4876-8970-E4E83F2722F8}" type="presOf" srcId="{BAA4BE9C-5290-40F6-BE4E-62785BC6DBBA}" destId="{7B16B91C-C1DD-4855-AE3D-93C6DC34EB37}" srcOrd="0" destOrd="0" presId="urn:microsoft.com/office/officeart/2005/8/layout/default"/>
    <dgm:cxn modelId="{41DC4042-9577-415F-87EE-5E01F6860951}" type="presOf" srcId="{909FD31A-2C25-42ED-8EF6-8342BEFC8175}" destId="{D6CC2045-2878-4486-9E72-2B5526DF99F7}" srcOrd="0" destOrd="0" presId="urn:microsoft.com/office/officeart/2005/8/layout/default"/>
    <dgm:cxn modelId="{884BAE41-BCAE-40CE-ACD5-49FC17692A34}" type="presParOf" srcId="{0309DBFB-0D53-4BD4-9037-C73E6B69D514}" destId="{D09DF9A4-D168-438A-BA27-A14AB6662C7B}" srcOrd="0" destOrd="0" presId="urn:microsoft.com/office/officeart/2005/8/layout/default"/>
    <dgm:cxn modelId="{06D6CCDA-A3BE-4874-8B53-C5659AACF877}" type="presParOf" srcId="{0309DBFB-0D53-4BD4-9037-C73E6B69D514}" destId="{C996120D-967B-4E4B-AEFE-3A331264A090}" srcOrd="1" destOrd="0" presId="urn:microsoft.com/office/officeart/2005/8/layout/default"/>
    <dgm:cxn modelId="{313A1345-43F1-4F63-A597-13C5FCFE4161}" type="presParOf" srcId="{0309DBFB-0D53-4BD4-9037-C73E6B69D514}" destId="{7B16B91C-C1DD-4855-AE3D-93C6DC34EB37}" srcOrd="2" destOrd="0" presId="urn:microsoft.com/office/officeart/2005/8/layout/default"/>
    <dgm:cxn modelId="{39B30A57-7DCB-4089-96E5-7E178F60B6CD}" type="presParOf" srcId="{0309DBFB-0D53-4BD4-9037-C73E6B69D514}" destId="{D61B312D-131E-4F3C-BED8-1EB80F5A75C2}" srcOrd="3" destOrd="0" presId="urn:microsoft.com/office/officeart/2005/8/layout/default"/>
    <dgm:cxn modelId="{8E16951C-2D7C-406A-9C90-3BCAED3F2C31}" type="presParOf" srcId="{0309DBFB-0D53-4BD4-9037-C73E6B69D514}" destId="{D6CC2045-2878-4486-9E72-2B5526DF99F7}" srcOrd="4" destOrd="0" presId="urn:microsoft.com/office/officeart/2005/8/layout/default"/>
    <dgm:cxn modelId="{8B483BA7-2074-4341-B617-FEAC8EC6E7B9}" type="presParOf" srcId="{0309DBFB-0D53-4BD4-9037-C73E6B69D514}" destId="{56C2829A-0590-48F1-BA37-96226A99D6D4}" srcOrd="5" destOrd="0" presId="urn:microsoft.com/office/officeart/2005/8/layout/default"/>
    <dgm:cxn modelId="{13E827A0-F303-48B1-883C-EF81AB5A94C2}" type="presParOf" srcId="{0309DBFB-0D53-4BD4-9037-C73E6B69D514}" destId="{B2F33F2A-BB47-4E80-854E-ABD91CD994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3034E8-7B0C-479B-8427-938A4C50CA2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A19277B1-8579-4F14-B8FE-635365861FFC}">
      <dgm:prSet phldrT="[Szöveg]" custT="1"/>
      <dgm:spPr>
        <a:xfrm>
          <a:off x="1862858" y="511918"/>
          <a:ext cx="4879261" cy="4879261"/>
        </a:xfrm>
        <a:prstGeom prst="pie">
          <a:avLst>
            <a:gd name="adj1" fmla="val 16200000"/>
            <a:gd name="adj2" fmla="val 1800000"/>
          </a:avLst>
        </a:prstGeom>
        <a:solidFill>
          <a:srgbClr val="00206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6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Foglalkoztatás</a:t>
          </a:r>
        </a:p>
        <a:p>
          <a:r>
            <a:rPr lang="hu-HU" sz="1600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Paktum</a:t>
          </a:r>
        </a:p>
        <a:p>
          <a:r>
            <a:rPr lang="hu-HU" sz="1600" i="1" dirty="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Continental</a:t>
          </a:r>
          <a:endParaRPr lang="hu-HU" sz="1600" i="1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hu-HU" sz="1600" i="1" dirty="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V-Busz</a:t>
          </a:r>
          <a:endParaRPr lang="hu-HU" sz="1600" i="1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hu-HU" sz="1600" i="1" dirty="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Valeo</a:t>
          </a:r>
          <a:endParaRPr lang="hu-HU" sz="1600" i="1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hu-HU" sz="1800" i="1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gm:t>
    </dgm:pt>
    <dgm:pt modelId="{F5B190A3-7A5F-452E-AE61-5A61DDBD98D3}" type="parTrans" cxnId="{9449359D-31BB-43E3-914E-047D62BCE96D}">
      <dgm:prSet/>
      <dgm:spPr/>
      <dgm:t>
        <a:bodyPr/>
        <a:lstStyle/>
        <a:p>
          <a:endParaRPr lang="hu-HU"/>
        </a:p>
      </dgm:t>
    </dgm:pt>
    <dgm:pt modelId="{0F34F066-47CD-4D43-BA39-61C7A02ACC3E}" type="sibTrans" cxnId="{9449359D-31BB-43E3-914E-047D62BCE96D}">
      <dgm:prSet/>
      <dgm:spPr/>
      <dgm:t>
        <a:bodyPr/>
        <a:lstStyle/>
        <a:p>
          <a:endParaRPr lang="hu-HU"/>
        </a:p>
      </dgm:t>
    </dgm:pt>
    <dgm:pt modelId="{8D75D8C2-56C5-4889-BC61-CD407F4590F2}">
      <dgm:prSet phldrT="[Szöveg]" custT="1"/>
      <dgm:spPr>
        <a:xfrm>
          <a:off x="1806075" y="612196"/>
          <a:ext cx="4879261" cy="4879261"/>
        </a:xfrm>
        <a:prstGeom prst="pie">
          <a:avLst>
            <a:gd name="adj1" fmla="val 1800000"/>
            <a:gd name="adj2" fmla="val 9000000"/>
          </a:avLst>
        </a:prstGeom>
        <a:solidFill>
          <a:srgbClr val="69646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6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Szociális partnerek</a:t>
          </a:r>
        </a:p>
        <a:p>
          <a:r>
            <a:rPr lang="hu-HU" sz="1600" b="0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Civil szervezetek</a:t>
          </a:r>
        </a:p>
        <a:p>
          <a:r>
            <a:rPr lang="hu-HU" sz="1600" b="0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Kormányzati szervezetek</a:t>
          </a:r>
        </a:p>
        <a:p>
          <a:r>
            <a:rPr lang="hu-HU" sz="1600" b="0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Egyházi szervezetek</a:t>
          </a:r>
          <a:endParaRPr lang="hu-HU" sz="1600" b="0" i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4A6E755-7D12-4452-9526-188B0FD80F2F}" type="parTrans" cxnId="{049FF3E0-ADDB-4D78-9EAD-33A06BB3646C}">
      <dgm:prSet/>
      <dgm:spPr/>
      <dgm:t>
        <a:bodyPr/>
        <a:lstStyle/>
        <a:p>
          <a:endParaRPr lang="hu-HU"/>
        </a:p>
      </dgm:t>
    </dgm:pt>
    <dgm:pt modelId="{6B59181D-E04A-4BC4-8370-F61932CD2BA3}" type="sibTrans" cxnId="{049FF3E0-ADDB-4D78-9EAD-33A06BB3646C}">
      <dgm:prSet/>
      <dgm:spPr/>
      <dgm:t>
        <a:bodyPr/>
        <a:lstStyle/>
        <a:p>
          <a:endParaRPr lang="hu-HU"/>
        </a:p>
      </dgm:t>
    </dgm:pt>
    <dgm:pt modelId="{CFE97385-31CB-4A3A-8D3B-589FC4CB3DB9}">
      <dgm:prSet phldrT="[Szöveg]" custT="1"/>
      <dgm:spPr>
        <a:xfrm>
          <a:off x="1746157" y="537299"/>
          <a:ext cx="4879261" cy="4879261"/>
        </a:xfrm>
        <a:prstGeom prst="pie">
          <a:avLst>
            <a:gd name="adj1" fmla="val 9000000"/>
            <a:gd name="adj2" fmla="val 16200000"/>
          </a:avLst>
        </a:prstGeom>
        <a:solidFill>
          <a:srgbClr val="D3481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u-HU" sz="1600" b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Lakhatás</a:t>
          </a:r>
        </a:p>
        <a:p>
          <a:r>
            <a:rPr lang="hu-HU" sz="1600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„VESZOL”</a:t>
          </a:r>
        </a:p>
        <a:p>
          <a:r>
            <a:rPr lang="hu-HU" sz="1600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Málta</a:t>
          </a:r>
        </a:p>
        <a:p>
          <a:r>
            <a:rPr lang="hu-HU" sz="1600" i="1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VMJV</a:t>
          </a:r>
          <a:endParaRPr lang="hu-HU" sz="1600" i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AA91C00-1353-44B3-B8FC-430313611C38}" type="parTrans" cxnId="{77E416F9-0259-4501-A5FD-D32D334FAC1F}">
      <dgm:prSet/>
      <dgm:spPr/>
      <dgm:t>
        <a:bodyPr/>
        <a:lstStyle/>
        <a:p>
          <a:endParaRPr lang="hu-HU"/>
        </a:p>
      </dgm:t>
    </dgm:pt>
    <dgm:pt modelId="{FF9561F3-89BE-4261-A1B0-3A1A9BF845A8}" type="sibTrans" cxnId="{77E416F9-0259-4501-A5FD-D32D334FAC1F}">
      <dgm:prSet/>
      <dgm:spPr/>
      <dgm:t>
        <a:bodyPr/>
        <a:lstStyle/>
        <a:p>
          <a:endParaRPr lang="hu-HU"/>
        </a:p>
      </dgm:t>
    </dgm:pt>
    <dgm:pt modelId="{7032B2E7-479A-4F26-8964-0855A03D2285}" type="pres">
      <dgm:prSet presAssocID="{D43034E8-7B0C-479B-8427-938A4C50CA20}" presName="compositeShape" presStyleCnt="0">
        <dgm:presLayoutVars>
          <dgm:chMax val="7"/>
          <dgm:dir/>
          <dgm:resizeHandles val="exact"/>
        </dgm:presLayoutVars>
      </dgm:prSet>
      <dgm:spPr/>
    </dgm:pt>
    <dgm:pt modelId="{EFB1CD51-97AD-4B33-930B-19B571F9A327}" type="pres">
      <dgm:prSet presAssocID="{D43034E8-7B0C-479B-8427-938A4C50CA20}" presName="wedge1" presStyleLbl="node1" presStyleIdx="0" presStyleCnt="3" custLinFactNeighborX="-3684" custLinFactNeighborY="2456"/>
      <dgm:spPr/>
      <dgm:t>
        <a:bodyPr/>
        <a:lstStyle/>
        <a:p>
          <a:endParaRPr lang="hu-HU"/>
        </a:p>
      </dgm:t>
    </dgm:pt>
    <dgm:pt modelId="{85C39B61-02CD-406D-8292-98E32F327097}" type="pres">
      <dgm:prSet presAssocID="{D43034E8-7B0C-479B-8427-938A4C50CA2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7BFBFF-1CBF-4ACE-ABCF-748FEE176506}" type="pres">
      <dgm:prSet presAssocID="{D43034E8-7B0C-479B-8427-938A4C50CA20}" presName="wedge2" presStyleLbl="node1" presStyleIdx="1" presStyleCnt="3" custLinFactNeighborX="307" custLinFactNeighborY="1535"/>
      <dgm:spPr/>
      <dgm:t>
        <a:bodyPr/>
        <a:lstStyle/>
        <a:p>
          <a:endParaRPr lang="hu-HU"/>
        </a:p>
      </dgm:t>
    </dgm:pt>
    <dgm:pt modelId="{0D8F72C3-D009-4010-B919-8AC9A7210D77}" type="pres">
      <dgm:prSet presAssocID="{D43034E8-7B0C-479B-8427-938A4C50CA2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594C8A-55D3-4D57-B4DF-9DA91A565294}" type="pres">
      <dgm:prSet presAssocID="{D43034E8-7B0C-479B-8427-938A4C50CA20}" presName="wedge3" presStyleLbl="node1" presStyleIdx="2" presStyleCnt="3" custLinFactNeighborX="-1289" custLinFactNeighborY="-496"/>
      <dgm:spPr/>
      <dgm:t>
        <a:bodyPr/>
        <a:lstStyle/>
        <a:p>
          <a:endParaRPr lang="hu-HU"/>
        </a:p>
      </dgm:t>
    </dgm:pt>
    <dgm:pt modelId="{A0084B64-3CEE-4C08-8A6C-F3F76DD50D91}" type="pres">
      <dgm:prSet presAssocID="{D43034E8-7B0C-479B-8427-938A4C50CA2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1BAF7D8-9EB6-4CA3-AE3B-FDF191DE9451}" type="presOf" srcId="{A19277B1-8579-4F14-B8FE-635365861FFC}" destId="{EFB1CD51-97AD-4B33-930B-19B571F9A327}" srcOrd="0" destOrd="0" presId="urn:microsoft.com/office/officeart/2005/8/layout/chart3"/>
    <dgm:cxn modelId="{9AB7BC6C-1581-43C6-9036-6A71AB184208}" type="presOf" srcId="{8D75D8C2-56C5-4889-BC61-CD407F4590F2}" destId="{0D8F72C3-D009-4010-B919-8AC9A7210D77}" srcOrd="1" destOrd="0" presId="urn:microsoft.com/office/officeart/2005/8/layout/chart3"/>
    <dgm:cxn modelId="{9449359D-31BB-43E3-914E-047D62BCE96D}" srcId="{D43034E8-7B0C-479B-8427-938A4C50CA20}" destId="{A19277B1-8579-4F14-B8FE-635365861FFC}" srcOrd="0" destOrd="0" parTransId="{F5B190A3-7A5F-452E-AE61-5A61DDBD98D3}" sibTransId="{0F34F066-47CD-4D43-BA39-61C7A02ACC3E}"/>
    <dgm:cxn modelId="{C2825EE0-5183-4BB8-8A77-B291AA0026DF}" type="presOf" srcId="{8D75D8C2-56C5-4889-BC61-CD407F4590F2}" destId="{477BFBFF-1CBF-4ACE-ABCF-748FEE176506}" srcOrd="0" destOrd="0" presId="urn:microsoft.com/office/officeart/2005/8/layout/chart3"/>
    <dgm:cxn modelId="{77E416F9-0259-4501-A5FD-D32D334FAC1F}" srcId="{D43034E8-7B0C-479B-8427-938A4C50CA20}" destId="{CFE97385-31CB-4A3A-8D3B-589FC4CB3DB9}" srcOrd="2" destOrd="0" parTransId="{CAA91C00-1353-44B3-B8FC-430313611C38}" sibTransId="{FF9561F3-89BE-4261-A1B0-3A1A9BF845A8}"/>
    <dgm:cxn modelId="{75ECE312-6931-42C9-8808-D81104760ECF}" type="presOf" srcId="{A19277B1-8579-4F14-B8FE-635365861FFC}" destId="{85C39B61-02CD-406D-8292-98E32F327097}" srcOrd="1" destOrd="0" presId="urn:microsoft.com/office/officeart/2005/8/layout/chart3"/>
    <dgm:cxn modelId="{049FF3E0-ADDB-4D78-9EAD-33A06BB3646C}" srcId="{D43034E8-7B0C-479B-8427-938A4C50CA20}" destId="{8D75D8C2-56C5-4889-BC61-CD407F4590F2}" srcOrd="1" destOrd="0" parTransId="{74A6E755-7D12-4452-9526-188B0FD80F2F}" sibTransId="{6B59181D-E04A-4BC4-8370-F61932CD2BA3}"/>
    <dgm:cxn modelId="{1C266146-421C-4EDE-91AF-45C75984D3F8}" type="presOf" srcId="{CFE97385-31CB-4A3A-8D3B-589FC4CB3DB9}" destId="{47594C8A-55D3-4D57-B4DF-9DA91A565294}" srcOrd="0" destOrd="0" presId="urn:microsoft.com/office/officeart/2005/8/layout/chart3"/>
    <dgm:cxn modelId="{DEA7EF37-A68F-4B7A-9414-804208DE3B3C}" type="presOf" srcId="{CFE97385-31CB-4A3A-8D3B-589FC4CB3DB9}" destId="{A0084B64-3CEE-4C08-8A6C-F3F76DD50D91}" srcOrd="1" destOrd="0" presId="urn:microsoft.com/office/officeart/2005/8/layout/chart3"/>
    <dgm:cxn modelId="{4BB96C99-3E1F-40F5-95C5-3B7CD972CD3D}" type="presOf" srcId="{D43034E8-7B0C-479B-8427-938A4C50CA20}" destId="{7032B2E7-479A-4F26-8964-0855A03D2285}" srcOrd="0" destOrd="0" presId="urn:microsoft.com/office/officeart/2005/8/layout/chart3"/>
    <dgm:cxn modelId="{E97AEFAF-ACB5-4494-90F4-A96D20809749}" type="presParOf" srcId="{7032B2E7-479A-4F26-8964-0855A03D2285}" destId="{EFB1CD51-97AD-4B33-930B-19B571F9A327}" srcOrd="0" destOrd="0" presId="urn:microsoft.com/office/officeart/2005/8/layout/chart3"/>
    <dgm:cxn modelId="{CEE7DF33-D08F-40AD-B6D7-D444A679AB12}" type="presParOf" srcId="{7032B2E7-479A-4F26-8964-0855A03D2285}" destId="{85C39B61-02CD-406D-8292-98E32F327097}" srcOrd="1" destOrd="0" presId="urn:microsoft.com/office/officeart/2005/8/layout/chart3"/>
    <dgm:cxn modelId="{F2ABE107-BDA1-4E9C-8231-B6EBCEC1D207}" type="presParOf" srcId="{7032B2E7-479A-4F26-8964-0855A03D2285}" destId="{477BFBFF-1CBF-4ACE-ABCF-748FEE176506}" srcOrd="2" destOrd="0" presId="urn:microsoft.com/office/officeart/2005/8/layout/chart3"/>
    <dgm:cxn modelId="{08B0DCAA-1383-4960-A342-D0E8413C5E75}" type="presParOf" srcId="{7032B2E7-479A-4F26-8964-0855A03D2285}" destId="{0D8F72C3-D009-4010-B919-8AC9A7210D77}" srcOrd="3" destOrd="0" presId="urn:microsoft.com/office/officeart/2005/8/layout/chart3"/>
    <dgm:cxn modelId="{8DA277FE-FD12-42FA-B052-272774BB08EA}" type="presParOf" srcId="{7032B2E7-479A-4F26-8964-0855A03D2285}" destId="{47594C8A-55D3-4D57-B4DF-9DA91A565294}" srcOrd="4" destOrd="0" presId="urn:microsoft.com/office/officeart/2005/8/layout/chart3"/>
    <dgm:cxn modelId="{40AC53FA-7B9A-4CB2-B40C-8251E7330EF4}" type="presParOf" srcId="{7032B2E7-479A-4F26-8964-0855A03D2285}" destId="{A0084B64-3CEE-4C08-8A6C-F3F76DD50D9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01A64-6D85-4885-804E-FD7B683C5988}">
      <dsp:nvSpPr>
        <dsp:cNvPr id="0" name=""/>
        <dsp:cNvSpPr/>
      </dsp:nvSpPr>
      <dsp:spPr>
        <a:xfrm rot="5400000">
          <a:off x="4481893" y="-1580931"/>
          <a:ext cx="1348811" cy="4852987"/>
        </a:xfrm>
        <a:prstGeom prst="round2SameRect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X. ker. Kőbánya, 2 lakás, 8 férőhely </a:t>
          </a:r>
        </a:p>
      </dsp:txBody>
      <dsp:txXfrm rot="-5400000">
        <a:off x="2729805" y="237001"/>
        <a:ext cx="4787143" cy="1217123"/>
      </dsp:txXfrm>
    </dsp:sp>
    <dsp:sp modelId="{75D25B8A-C459-4B07-9395-7BA5267B3397}">
      <dsp:nvSpPr>
        <dsp:cNvPr id="0" name=""/>
        <dsp:cNvSpPr/>
      </dsp:nvSpPr>
      <dsp:spPr>
        <a:xfrm>
          <a:off x="0" y="0"/>
          <a:ext cx="2729805" cy="1686014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BMSZKI - Budapest</a:t>
          </a:r>
        </a:p>
      </dsp:txBody>
      <dsp:txXfrm>
        <a:off x="82304" y="82304"/>
        <a:ext cx="2565197" cy="1521406"/>
      </dsp:txXfrm>
    </dsp:sp>
    <dsp:sp modelId="{FBEE0A78-D4A8-4046-B4CE-65A4F0A38DD9}">
      <dsp:nvSpPr>
        <dsp:cNvPr id="0" name=""/>
        <dsp:cNvSpPr/>
      </dsp:nvSpPr>
      <dsp:spPr>
        <a:xfrm rot="5400000">
          <a:off x="4481893" y="189383"/>
          <a:ext cx="1348811" cy="4852987"/>
        </a:xfrm>
        <a:prstGeom prst="round2SameRect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XIV. ker. Zugló - 3 lakás, 6 férőhely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XX. ker. Pesterzsébet, 1 épület, 160 </a:t>
          </a:r>
          <a:r>
            <a:rPr lang="hu-HU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férőhely (volt Trambulin Ház)</a:t>
          </a:r>
          <a:endParaRPr lang="hu-HU" sz="2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2729805" y="2007315"/>
        <a:ext cx="4787143" cy="1217123"/>
      </dsp:txXfrm>
    </dsp:sp>
    <dsp:sp modelId="{EC285B26-7779-490C-9F85-571B02335D60}">
      <dsp:nvSpPr>
        <dsp:cNvPr id="0" name=""/>
        <dsp:cNvSpPr/>
      </dsp:nvSpPr>
      <dsp:spPr>
        <a:xfrm>
          <a:off x="0" y="1772870"/>
          <a:ext cx="2729805" cy="1686014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BIK - Budapest</a:t>
          </a:r>
        </a:p>
      </dsp:txBody>
      <dsp:txXfrm>
        <a:off x="82304" y="1855174"/>
        <a:ext cx="2565197" cy="1521406"/>
      </dsp:txXfrm>
    </dsp:sp>
    <dsp:sp modelId="{89BC0893-E9B9-48AF-AADC-61C94A5FE44B}">
      <dsp:nvSpPr>
        <dsp:cNvPr id="0" name=""/>
        <dsp:cNvSpPr/>
      </dsp:nvSpPr>
      <dsp:spPr>
        <a:xfrm rot="5400000">
          <a:off x="4481893" y="1959699"/>
          <a:ext cx="1348811" cy="4852987"/>
        </a:xfrm>
        <a:prstGeom prst="round2SameRect">
          <a:avLst/>
        </a:prstGeom>
        <a:gradFill rotWithShape="1">
          <a:gsLst>
            <a:gs pos="0">
              <a:srgbClr val="9BBB59">
                <a:shade val="51000"/>
                <a:satMod val="130000"/>
              </a:srgbClr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lakás, 21 férfi, 9 női férőhely </a:t>
          </a:r>
          <a:endParaRPr lang="hu-HU" sz="2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2729805" y="3777631"/>
        <a:ext cx="4787143" cy="1217123"/>
      </dsp:txXfrm>
    </dsp:sp>
    <dsp:sp modelId="{02868CBA-2EC5-4EC7-9764-9725D42D4909}">
      <dsp:nvSpPr>
        <dsp:cNvPr id="0" name=""/>
        <dsp:cNvSpPr/>
      </dsp:nvSpPr>
      <dsp:spPr>
        <a:xfrm>
          <a:off x="0" y="3543185"/>
          <a:ext cx="2729805" cy="1686014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TÁMASZ - Pécs</a:t>
          </a:r>
        </a:p>
      </dsp:txBody>
      <dsp:txXfrm>
        <a:off x="82304" y="3625489"/>
        <a:ext cx="2565197" cy="1521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1836B-D2CF-47A6-BCE9-BFA5497AE1D7}">
      <dsp:nvSpPr>
        <dsp:cNvPr id="0" name=""/>
        <dsp:cNvSpPr/>
      </dsp:nvSpPr>
      <dsp:spPr>
        <a:xfrm>
          <a:off x="398802" y="689854"/>
          <a:ext cx="3311080" cy="331108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MUNKA</a:t>
          </a:r>
        </a:p>
      </dsp:txBody>
      <dsp:txXfrm>
        <a:off x="2363523" y="1462459"/>
        <a:ext cx="794366" cy="780429"/>
      </dsp:txXfrm>
    </dsp:sp>
    <dsp:sp modelId="{4F4F8950-652B-4B37-91E3-1A632189B7FF}">
      <dsp:nvSpPr>
        <dsp:cNvPr id="0" name=""/>
        <dsp:cNvSpPr/>
      </dsp:nvSpPr>
      <dsp:spPr>
        <a:xfrm>
          <a:off x="273353" y="877996"/>
          <a:ext cx="3311080" cy="331108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INTENZÍV SZOCIÁLIS MUNKA</a:t>
          </a:r>
        </a:p>
      </dsp:txBody>
      <dsp:txXfrm>
        <a:off x="1399317" y="3117217"/>
        <a:ext cx="1059153" cy="724684"/>
      </dsp:txXfrm>
    </dsp:sp>
    <dsp:sp modelId="{DFEFF3AE-443A-46BC-970F-9508213F7157}">
      <dsp:nvSpPr>
        <dsp:cNvPr id="0" name=""/>
        <dsp:cNvSpPr/>
      </dsp:nvSpPr>
      <dsp:spPr>
        <a:xfrm>
          <a:off x="147930" y="689860"/>
          <a:ext cx="3311080" cy="331108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BIZTOS LAKHATÁS</a:t>
          </a:r>
        </a:p>
      </dsp:txBody>
      <dsp:txXfrm>
        <a:off x="667206" y="1501883"/>
        <a:ext cx="794366" cy="78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2EDD4-A716-4058-BEB7-7B91725FE456}">
      <dsp:nvSpPr>
        <dsp:cNvPr id="0" name=""/>
        <dsp:cNvSpPr/>
      </dsp:nvSpPr>
      <dsp:spPr>
        <a:xfrm>
          <a:off x="918156" y="3480"/>
          <a:ext cx="2588807" cy="1553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Szociális vagy költség alapú jelenlegi pályázók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33 háztartás 50%</a:t>
          </a:r>
        </a:p>
      </dsp:txBody>
      <dsp:txXfrm>
        <a:off x="918156" y="3480"/>
        <a:ext cx="2588807" cy="1553284"/>
      </dsp:txXfrm>
    </dsp:sp>
    <dsp:sp modelId="{4AD9EED6-D48E-42CB-A10C-B37921BA53C0}">
      <dsp:nvSpPr>
        <dsp:cNvPr id="0" name=""/>
        <dsp:cNvSpPr/>
      </dsp:nvSpPr>
      <dsp:spPr>
        <a:xfrm>
          <a:off x="3765844" y="3480"/>
          <a:ext cx="2588807" cy="1553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Lakbér és/vagy közmű tartozásos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háztartás 9%</a:t>
          </a:r>
          <a:endParaRPr lang="hu-HU" sz="23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65844" y="3480"/>
        <a:ext cx="2588807" cy="1553284"/>
      </dsp:txXfrm>
    </dsp:sp>
    <dsp:sp modelId="{28F8ACCC-A45D-4622-9C8F-FA084BAA09E7}">
      <dsp:nvSpPr>
        <dsp:cNvPr id="0" name=""/>
        <dsp:cNvSpPr/>
      </dsp:nvSpPr>
      <dsp:spPr>
        <a:xfrm>
          <a:off x="918156" y="1731923"/>
          <a:ext cx="2588807" cy="1553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</a:t>
          </a:r>
          <a:r>
            <a:rPr lang="hu-HU" sz="23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ajléktalanok vagy átmeneti szállón élők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 háztartás 9%</a:t>
          </a:r>
          <a:endParaRPr lang="hu-HU" sz="23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18156" y="1731923"/>
        <a:ext cx="2588807" cy="1553284"/>
      </dsp:txXfrm>
    </dsp:sp>
    <dsp:sp modelId="{B541BF95-9649-4B13-82EC-64F4949C251D}">
      <dsp:nvSpPr>
        <dsp:cNvPr id="0" name=""/>
        <dsp:cNvSpPr/>
      </dsp:nvSpPr>
      <dsp:spPr>
        <a:xfrm>
          <a:off x="3765844" y="1731923"/>
          <a:ext cx="2588807" cy="1553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Börtönből szabadultak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háztartás 4,5 %</a:t>
          </a:r>
          <a:endParaRPr lang="hu-HU" sz="23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65844" y="1731923"/>
        <a:ext cx="2588807" cy="1553284"/>
      </dsp:txXfrm>
    </dsp:sp>
    <dsp:sp modelId="{EFA64E0B-E5CB-4EB1-8C77-06F00A7BBD5D}">
      <dsp:nvSpPr>
        <dsp:cNvPr id="0" name=""/>
        <dsp:cNvSpPr/>
      </dsp:nvSpPr>
      <dsp:spPr>
        <a:xfrm>
          <a:off x="2342000" y="3477111"/>
          <a:ext cx="2588807" cy="15532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Eszközkezelős (NET Zrt.)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18 háztartás 27,5%</a:t>
          </a:r>
          <a:endParaRPr lang="hu-HU" sz="23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42000" y="3477111"/>
        <a:ext cx="2588807" cy="1553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DF9A4-D168-438A-BA27-A14AB6662C7B}">
      <dsp:nvSpPr>
        <dsp:cNvPr id="0" name=""/>
        <dsp:cNvSpPr/>
      </dsp:nvSpPr>
      <dsp:spPr>
        <a:xfrm>
          <a:off x="744" y="194046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Önkormányzati szociális, költségelvű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és piaci alapú lakások</a:t>
          </a:r>
          <a:endParaRPr lang="hu-H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4" y="194046"/>
        <a:ext cx="2902148" cy="1741289"/>
      </dsp:txXfrm>
    </dsp:sp>
    <dsp:sp modelId="{7B16B91C-C1DD-4855-AE3D-93C6DC34EB37}">
      <dsp:nvSpPr>
        <dsp:cNvPr id="0" name=""/>
        <dsp:cNvSpPr/>
      </dsp:nvSpPr>
      <dsp:spPr>
        <a:xfrm>
          <a:off x="3193107" y="194046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Máltás és alapítványi lakások</a:t>
          </a:r>
          <a:endParaRPr lang="hu-H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3107" y="194046"/>
        <a:ext cx="2902148" cy="1741289"/>
      </dsp:txXfrm>
    </dsp:sp>
    <dsp:sp modelId="{D6CC2045-2878-4486-9E72-2B5526DF99F7}">
      <dsp:nvSpPr>
        <dsp:cNvPr id="0" name=""/>
        <dsp:cNvSpPr/>
      </dsp:nvSpPr>
      <dsp:spPr>
        <a:xfrm>
          <a:off x="744" y="2225549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Piacról bevont lakások</a:t>
          </a:r>
          <a:endParaRPr lang="hu-H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4" y="2225549"/>
        <a:ext cx="2902148" cy="1741289"/>
      </dsp:txXfrm>
    </dsp:sp>
    <dsp:sp modelId="{B2F33F2A-BB47-4E80-854E-ABD91CD9941B}">
      <dsp:nvSpPr>
        <dsp:cNvPr id="0" name=""/>
        <dsp:cNvSpPr/>
      </dsp:nvSpPr>
      <dsp:spPr>
        <a:xfrm>
          <a:off x="3193107" y="2225549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„</a:t>
          </a:r>
          <a:r>
            <a:rPr lang="hu-HU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Veszol</a:t>
          </a:r>
          <a:r>
            <a:rPr lang="hu-H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 és Málta átmeneti szállás és szükséglakás</a:t>
          </a:r>
          <a:endParaRPr lang="hu-H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3107" y="2225549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1CD51-97AD-4B33-930B-19B571F9A327}">
      <dsp:nvSpPr>
        <dsp:cNvPr id="0" name=""/>
        <dsp:cNvSpPr/>
      </dsp:nvSpPr>
      <dsp:spPr>
        <a:xfrm>
          <a:off x="1862858" y="511918"/>
          <a:ext cx="4879261" cy="4879261"/>
        </a:xfrm>
        <a:prstGeom prst="pie">
          <a:avLst>
            <a:gd name="adj1" fmla="val 16200000"/>
            <a:gd name="adj2" fmla="val 1800000"/>
          </a:avLst>
        </a:prstGeom>
        <a:solidFill>
          <a:srgbClr val="00206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Foglalkoztatás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Paktum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Continental</a:t>
          </a:r>
          <a:endParaRPr lang="hu-HU" sz="1600" i="1" kern="1200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V-Busz</a:t>
          </a:r>
          <a:endParaRPr lang="hu-HU" sz="1600" i="1" kern="1200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Valeo</a:t>
          </a:r>
          <a:endParaRPr lang="hu-HU" sz="1600" i="1" kern="1200" dirty="0" smtClean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i="1" kern="1200" dirty="0">
            <a:solidFill>
              <a:sysClr val="window" lastClr="FFFFFF"/>
            </a:solidFill>
            <a:latin typeface="Perpetua"/>
            <a:ea typeface="+mn-ea"/>
            <a:cs typeface="+mn-cs"/>
          </a:endParaRPr>
        </a:p>
      </dsp:txBody>
      <dsp:txXfrm>
        <a:off x="4758103" y="1650442"/>
        <a:ext cx="1170589" cy="1150052"/>
      </dsp:txXfrm>
    </dsp:sp>
    <dsp:sp modelId="{477BFBFF-1CBF-4ACE-ABCF-748FEE176506}">
      <dsp:nvSpPr>
        <dsp:cNvPr id="0" name=""/>
        <dsp:cNvSpPr/>
      </dsp:nvSpPr>
      <dsp:spPr>
        <a:xfrm>
          <a:off x="1806075" y="612196"/>
          <a:ext cx="4879261" cy="4879261"/>
        </a:xfrm>
        <a:prstGeom prst="pie">
          <a:avLst>
            <a:gd name="adj1" fmla="val 1800000"/>
            <a:gd name="adj2" fmla="val 9000000"/>
          </a:avLst>
        </a:prstGeom>
        <a:solidFill>
          <a:srgbClr val="69646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Szociális partnerek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Civil szervezetek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Kormányzati szervezetek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Egyházi szervezetek</a:t>
          </a:r>
          <a:endParaRPr lang="hu-HU" sz="1600" b="0" i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65312" y="3911949"/>
        <a:ext cx="1560787" cy="1067905"/>
      </dsp:txXfrm>
    </dsp:sp>
    <dsp:sp modelId="{47594C8A-55D3-4D57-B4DF-9DA91A565294}">
      <dsp:nvSpPr>
        <dsp:cNvPr id="0" name=""/>
        <dsp:cNvSpPr/>
      </dsp:nvSpPr>
      <dsp:spPr>
        <a:xfrm>
          <a:off x="1728202" y="513098"/>
          <a:ext cx="4879261" cy="4879261"/>
        </a:xfrm>
        <a:prstGeom prst="pie">
          <a:avLst>
            <a:gd name="adj1" fmla="val 9000000"/>
            <a:gd name="adj2" fmla="val 16200000"/>
          </a:avLst>
        </a:prstGeom>
        <a:solidFill>
          <a:srgbClr val="D3481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Lakhatás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„VESZOL”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Málta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i="1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VMJV</a:t>
          </a:r>
          <a:endParaRPr lang="hu-HU" sz="1600" i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93417" y="1709708"/>
        <a:ext cx="1170589" cy="115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DA2B9-68D7-4DA7-A878-1028D43B9E6F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8340-28D0-448A-8D6E-67744EBDB0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37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01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32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68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43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95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4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55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4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4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97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40-28D0-448A-8D6E-67744EBDB007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37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53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80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99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54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82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49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23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30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1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276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573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53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98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09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3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45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2">
                <a:tint val="97000"/>
                <a:hueMod val="92000"/>
                <a:satMod val="169000"/>
                <a:lumMod val="164000"/>
                <a:alpha val="7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5E92F3-9DBD-4A9E-A88D-55885F6E7EEB}" type="datetimeFigureOut">
              <a:rPr lang="hu-HU" smtClean="0"/>
              <a:t>2019.09.11.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EF429A-005E-44F3-ACBA-68ADC81BE0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61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tcarollakasba.hu/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47664" y="2508608"/>
            <a:ext cx="7416824" cy="2733288"/>
          </a:xfrm>
        </p:spPr>
        <p:txBody>
          <a:bodyPr>
            <a:normAutofit fontScale="90000"/>
          </a:bodyPr>
          <a:lstStyle/>
          <a:p>
            <a:pPr algn="r"/>
            <a:r>
              <a:rPr lang="hu-H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LAKÁSBAN LAKHATÁS </a:t>
            </a:r>
            <a:r>
              <a:rPr lang="hu-H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LEHETŐSÉGEI </a:t>
            </a:r>
            <a:br>
              <a:rPr lang="hu-HU" sz="5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HAZAI </a:t>
            </a:r>
            <a:r>
              <a:rPr lang="hu-HU" sz="28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MEGVALÓSÍTÁSÚ LAKHATÁSI </a:t>
            </a:r>
            <a:r>
              <a:rPr lang="hu-HU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PROGRAMOK</a:t>
            </a:r>
            <a:br>
              <a:rPr lang="hu-HU" sz="28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2019.09.12.</a:t>
            </a:r>
            <a:b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Balatonföldvár</a:t>
            </a:r>
            <a:b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Alagi Szilárd</a:t>
            </a:r>
            <a:endParaRPr lang="hu-H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608" y="5663081"/>
            <a:ext cx="3347864" cy="6197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és Gyermekjóléti </a:t>
            </a:r>
          </a:p>
          <a:p>
            <a:pPr algn="ctr"/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Szolgáltatások Főosztálya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3311968" cy="22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04143"/>
              </p:ext>
            </p:extLst>
          </p:nvPr>
        </p:nvGraphicFramePr>
        <p:xfrm>
          <a:off x="1187624" y="1412776"/>
          <a:ext cx="6768752" cy="5040560"/>
        </p:xfrm>
        <a:graphic>
          <a:graphicData uri="http://schemas.openxmlformats.org/drawingml/2006/table">
            <a:tbl>
              <a:tblPr/>
              <a:tblGrid>
                <a:gridCol w="1272574"/>
                <a:gridCol w="1831042"/>
                <a:gridCol w="1123039"/>
                <a:gridCol w="1272574"/>
                <a:gridCol w="1269523"/>
              </a:tblGrid>
              <a:tr h="49559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Település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Nyert támogatás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Vállalt 25 év alattiak száma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Vállalt vendégéjszakák száma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Tervezett bevont ügyfelek száma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Budapest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99 948 960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-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9 100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25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Békés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173 101 654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5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7 000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30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Budapest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78 000 000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-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8 760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24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Budapest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59 147 120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-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2 000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Debrecen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131 169 476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5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8 800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Kecskemét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265 000 000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6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4 700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Kecskemét és Szeged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79 622 639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3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6 048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16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Lulla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310 000 000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7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5 200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 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Miskolc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53 055 246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3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5 000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10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Salgótarján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110 456 907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5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3 000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Székesfehérvár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205 105 708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6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17 240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30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Szombathely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14 839 168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5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12 000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30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Tatabánya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170 500 548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5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9 000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30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892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Veszprém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99 451 856 Ft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3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9 000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Bold Italic"/>
                        </a:rPr>
                        <a:t>20</a:t>
                      </a:r>
                    </a:p>
                  </a:txBody>
                  <a:tcPr marL="7807" marR="7807" marT="7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82587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7" marR="7807" marT="7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7" marR="7807" marT="7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7" marR="7807" marT="7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7" marR="7807" marT="7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7" marR="7807" marT="78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06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07" marR="7807" marT="78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1 849 399 282 Ft</a:t>
                      </a:r>
                    </a:p>
                  </a:txBody>
                  <a:tcPr marL="7807" marR="7807" marT="7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07" marR="7807" marT="7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106 848</a:t>
                      </a:r>
                    </a:p>
                  </a:txBody>
                  <a:tcPr marL="7807" marR="7807" marT="7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7807" marR="7807" marT="78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u-HU" b="1" u="sng" dirty="0">
                <a:solidFill>
                  <a:schemeClr val="bg1"/>
                </a:solidFill>
              </a:rPr>
              <a:t>Elsőként lakhatás program </a:t>
            </a:r>
            <a:r>
              <a:rPr lang="hu-HU" b="1" u="sng" dirty="0" smtClean="0">
                <a:solidFill>
                  <a:schemeClr val="bg1"/>
                </a:solidFill>
              </a:rPr>
              <a:t>IV.</a:t>
            </a:r>
            <a:br>
              <a:rPr lang="hu-HU" b="1" u="sng" dirty="0" smtClean="0">
                <a:solidFill>
                  <a:schemeClr val="bg1"/>
                </a:solidFill>
              </a:rPr>
            </a:br>
            <a:r>
              <a:rPr lang="hu-HU" sz="2400" i="1" dirty="0" smtClean="0">
                <a:solidFill>
                  <a:schemeClr val="bg1"/>
                </a:solidFill>
              </a:rPr>
              <a:t>A projekt számokban</a:t>
            </a:r>
            <a:endParaRPr lang="hu-H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tx1">
                <a:lumMod val="0"/>
                <a:lumOff val="10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u-HU" sz="3100" b="1" u="sng" dirty="0">
                <a:solidFill>
                  <a:schemeClr val="bg1"/>
                </a:solidFill>
              </a:rPr>
              <a:t>Elsőként lakhatás program </a:t>
            </a:r>
            <a:r>
              <a:rPr lang="hu-HU" sz="3100" b="1" u="sng" dirty="0" smtClean="0">
                <a:solidFill>
                  <a:schemeClr val="bg1"/>
                </a:solidFill>
              </a:rPr>
              <a:t>V</a:t>
            </a:r>
            <a:r>
              <a:rPr lang="hu-HU" sz="3100" b="1" u="sng" dirty="0">
                <a:solidFill>
                  <a:schemeClr val="bg1"/>
                </a:solidFill>
              </a:rPr>
              <a:t>.</a:t>
            </a:r>
            <a:r>
              <a:rPr lang="hu-HU" sz="4400" b="1" u="sng" dirty="0">
                <a:solidFill>
                  <a:schemeClr val="bg1"/>
                </a:solidFill>
              </a:rPr>
              <a:t/>
            </a:r>
            <a:br>
              <a:rPr lang="hu-HU" sz="4400" b="1" u="sng" dirty="0">
                <a:solidFill>
                  <a:schemeClr val="bg1"/>
                </a:solidFill>
              </a:rPr>
            </a:br>
            <a:r>
              <a:rPr lang="hu-HU" sz="2400" i="1" dirty="0">
                <a:solidFill>
                  <a:schemeClr val="bg1"/>
                </a:solidFill>
              </a:rPr>
              <a:t>A </a:t>
            </a:r>
            <a:r>
              <a:rPr lang="hu-HU" sz="2400" i="1" dirty="0" smtClean="0">
                <a:solidFill>
                  <a:schemeClr val="bg1"/>
                </a:solidFill>
              </a:rPr>
              <a:t>projektek települési megoszlása</a:t>
            </a:r>
            <a:endParaRPr lang="hu-HU" sz="2400" i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96107"/>
            <a:ext cx="7560840" cy="53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b="1" u="sng" dirty="0">
                <a:solidFill>
                  <a:schemeClr val="bg1"/>
                </a:solidFill>
              </a:rPr>
              <a:t>Elsőként lakhatás program </a:t>
            </a:r>
            <a:r>
              <a:rPr lang="hu-HU" sz="3100" b="1" u="sng" dirty="0" smtClean="0">
                <a:solidFill>
                  <a:schemeClr val="bg1"/>
                </a:solidFill>
              </a:rPr>
              <a:t>VI.</a:t>
            </a:r>
            <a:r>
              <a:rPr lang="hu-HU" sz="3100" b="1" dirty="0"/>
              <a:t/>
            </a:r>
            <a:br>
              <a:rPr lang="hu-HU" sz="3100" b="1" dirty="0"/>
            </a:br>
            <a:r>
              <a:rPr lang="hu-HU" sz="2200" i="1" dirty="0" smtClean="0">
                <a:solidFill>
                  <a:schemeClr val="bg1"/>
                </a:solidFill>
              </a:rPr>
              <a:t>Életképek a projektből</a:t>
            </a:r>
            <a:r>
              <a:rPr lang="hu-HU" sz="3000" dirty="0" smtClean="0"/>
              <a:t/>
            </a:r>
            <a:br>
              <a:rPr lang="hu-HU" sz="3000" dirty="0" smtClean="0"/>
            </a:br>
            <a:endParaRPr lang="hu-HU" sz="3000" i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7168"/>
            <a:ext cx="4100099" cy="23042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63651"/>
            <a:ext cx="4100099" cy="230425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217893" y="117442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Kertészeti képzés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316793" y="116448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Albérlet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289901" y="383586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Műtrágyázás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876256" y="6611779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/>
              <a:t>Forrás: Bakos Péter </a:t>
            </a:r>
            <a:r>
              <a:rPr lang="hu-HU" sz="1000" i="1" dirty="0" err="1" smtClean="0"/>
              <a:t>ReFoMix</a:t>
            </a:r>
            <a:r>
              <a:rPr lang="hu-HU" sz="1000" i="1" dirty="0" smtClean="0"/>
              <a:t> </a:t>
            </a:r>
            <a:r>
              <a:rPr lang="hu-HU" sz="1000" i="1" dirty="0" err="1" smtClean="0"/>
              <a:t>Nkft</a:t>
            </a:r>
            <a:r>
              <a:rPr lang="hu-HU" sz="1000" i="1" dirty="0" smtClean="0"/>
              <a:t>.</a:t>
            </a:r>
            <a:endParaRPr lang="hu-HU" sz="1000" i="1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38" y="1567168"/>
            <a:ext cx="3072341" cy="230425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5" y="4163651"/>
            <a:ext cx="3131840" cy="234888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1368968" y="383586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Konyha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u-HU" b="1" u="sng" dirty="0" smtClean="0">
                <a:solidFill>
                  <a:schemeClr val="bg1"/>
                </a:solidFill>
              </a:rPr>
              <a:t>HOMELAB projekt</a:t>
            </a:r>
            <a:endParaRPr lang="hu-HU" b="1" i="1" u="sng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147248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3300" b="1" dirty="0">
                <a:solidFill>
                  <a:schemeClr val="bg1"/>
                </a:solidFill>
              </a:rPr>
              <a:t>A </a:t>
            </a:r>
            <a:r>
              <a:rPr lang="hu-HU" sz="3300" b="1" dirty="0" err="1">
                <a:solidFill>
                  <a:schemeClr val="bg1"/>
                </a:solidFill>
              </a:rPr>
              <a:t>HomeLab</a:t>
            </a:r>
            <a:r>
              <a:rPr lang="hu-HU" sz="3300" b="1" dirty="0">
                <a:solidFill>
                  <a:schemeClr val="bg1"/>
                </a:solidFill>
              </a:rPr>
              <a:t> projekt fő </a:t>
            </a:r>
            <a:r>
              <a:rPr lang="hu-HU" sz="3300" b="1" dirty="0" smtClean="0">
                <a:solidFill>
                  <a:schemeClr val="bg1"/>
                </a:solidFill>
              </a:rPr>
              <a:t>célkitűzése: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Szociális </a:t>
            </a:r>
            <a:r>
              <a:rPr lang="hu-HU" dirty="0">
                <a:solidFill>
                  <a:schemeClr val="bg1"/>
                </a:solidFill>
              </a:rPr>
              <a:t>Lakásügynökség (SZOL) modell tesztelése öt kísérleti projektben a négy Visegrádi </a:t>
            </a:r>
            <a:r>
              <a:rPr lang="hu-HU" dirty="0" smtClean="0">
                <a:solidFill>
                  <a:schemeClr val="bg1"/>
                </a:solidFill>
              </a:rPr>
              <a:t>országban;</a:t>
            </a:r>
          </a:p>
          <a:p>
            <a:pPr lvl="1" algn="just"/>
            <a:r>
              <a:rPr lang="hu-HU" dirty="0">
                <a:solidFill>
                  <a:schemeClr val="bg1"/>
                </a:solidFill>
              </a:rPr>
              <a:t>P</a:t>
            </a:r>
            <a:r>
              <a:rPr lang="hu-HU" dirty="0" smtClean="0">
                <a:solidFill>
                  <a:schemeClr val="bg1"/>
                </a:solidFill>
              </a:rPr>
              <a:t>énzügyi </a:t>
            </a:r>
            <a:r>
              <a:rPr lang="hu-HU" dirty="0">
                <a:solidFill>
                  <a:schemeClr val="bg1"/>
                </a:solidFill>
              </a:rPr>
              <a:t>és szervezeti szempontból fenntartható Szociális Lakásügynökség </a:t>
            </a:r>
            <a:r>
              <a:rPr lang="hu-HU" dirty="0" smtClean="0">
                <a:solidFill>
                  <a:schemeClr val="bg1"/>
                </a:solidFill>
              </a:rPr>
              <a:t>modell kidolgozása a tapasztalatok figyelembevételével, 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Szakpolitikai ajánlás készítése, és a projekt eredményeinek ismertetése.</a:t>
            </a:r>
          </a:p>
          <a:p>
            <a:pPr marL="285750" lvl="1" algn="just"/>
            <a:r>
              <a:rPr lang="hu-HU" sz="3300" b="1" dirty="0">
                <a:solidFill>
                  <a:schemeClr val="bg1"/>
                </a:solidFill>
              </a:rPr>
              <a:t>Mettől, meddig:  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>
                <a:solidFill>
                  <a:schemeClr val="bg1"/>
                </a:solidFill>
              </a:rPr>
              <a:t>2016-2019 közötti </a:t>
            </a:r>
            <a:r>
              <a:rPr lang="hu-HU" dirty="0" smtClean="0">
                <a:solidFill>
                  <a:schemeClr val="bg1"/>
                </a:solidFill>
              </a:rPr>
              <a:t>időintervallumban;</a:t>
            </a:r>
          </a:p>
          <a:p>
            <a:pPr marL="285750" lvl="1" algn="just"/>
            <a:r>
              <a:rPr lang="hu-HU" sz="3300" b="1" dirty="0">
                <a:solidFill>
                  <a:schemeClr val="bg1"/>
                </a:solidFill>
              </a:rPr>
              <a:t>Feladata: 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 modell adaptálása a </a:t>
            </a:r>
            <a:r>
              <a:rPr lang="hu-HU" dirty="0">
                <a:solidFill>
                  <a:schemeClr val="bg1"/>
                </a:solidFill>
              </a:rPr>
              <a:t>négy ország eltérő </a:t>
            </a:r>
            <a:r>
              <a:rPr lang="hu-HU" dirty="0" smtClean="0">
                <a:solidFill>
                  <a:schemeClr val="bg1"/>
                </a:solidFill>
              </a:rPr>
              <a:t>feltételrendszereihez a </a:t>
            </a:r>
            <a:r>
              <a:rPr lang="hu-HU" dirty="0">
                <a:solidFill>
                  <a:schemeClr val="bg1"/>
                </a:solidFill>
              </a:rPr>
              <a:t>különböző szociális és ellátórendszerek, intézményi keretek, lakás- és </a:t>
            </a:r>
            <a:r>
              <a:rPr lang="hu-HU" dirty="0" smtClean="0">
                <a:solidFill>
                  <a:schemeClr val="bg1"/>
                </a:solidFill>
              </a:rPr>
              <a:t>munkaerő piaci </a:t>
            </a:r>
            <a:r>
              <a:rPr lang="hu-HU" dirty="0">
                <a:solidFill>
                  <a:schemeClr val="bg1"/>
                </a:solidFill>
              </a:rPr>
              <a:t>körülmények között. </a:t>
            </a:r>
            <a:endParaRPr lang="hu-HU" dirty="0" smtClean="0">
              <a:solidFill>
                <a:schemeClr val="bg1"/>
              </a:solidFill>
            </a:endParaRPr>
          </a:p>
          <a:p>
            <a:pPr marL="285750" lvl="1" algn="just"/>
            <a:r>
              <a:rPr lang="hu-HU" sz="3300" b="1" dirty="0">
                <a:solidFill>
                  <a:schemeClr val="bg1"/>
                </a:solidFill>
              </a:rPr>
              <a:t>Magyarországi megvalósítók: 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Városkutatás Kft., mint projektgazda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Magyar Máltai Szeretetszolgálat Egyesület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Utcáról Lakásba Egyesület</a:t>
            </a:r>
          </a:p>
        </p:txBody>
      </p:sp>
    </p:spTree>
    <p:extLst>
      <p:ext uri="{BB962C8B-B14F-4D97-AF65-F5344CB8AC3E}">
        <p14:creationId xmlns:p14="http://schemas.microsoft.com/office/powerpoint/2010/main" val="30025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u-HU" b="1" u="sng" dirty="0" smtClean="0">
                <a:solidFill>
                  <a:schemeClr val="bg1"/>
                </a:solidFill>
              </a:rPr>
              <a:t>Utcáról Lakásba! Egyesület I.</a:t>
            </a:r>
            <a:endParaRPr lang="hu-HU" b="1" u="sng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256584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600" b="1" dirty="0">
                <a:solidFill>
                  <a:schemeClr val="bg1"/>
                </a:solidFill>
              </a:rPr>
              <a:t>Az ULE </a:t>
            </a:r>
            <a:r>
              <a:rPr lang="hu-HU" sz="2600" b="1" dirty="0" smtClean="0">
                <a:solidFill>
                  <a:schemeClr val="bg1"/>
                </a:solidFill>
              </a:rPr>
              <a:t>célcsoportja a projektben: 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Saját építésű </a:t>
            </a:r>
            <a:r>
              <a:rPr lang="hu-HU" dirty="0">
                <a:solidFill>
                  <a:schemeClr val="bg1"/>
                </a:solidFill>
              </a:rPr>
              <a:t>kunyhóban élő, önálló háztartást vezető hajléktalan </a:t>
            </a:r>
            <a:r>
              <a:rPr lang="hu-HU" dirty="0" smtClean="0">
                <a:solidFill>
                  <a:schemeClr val="bg1"/>
                </a:solidFill>
              </a:rPr>
              <a:t>emberek </a:t>
            </a:r>
          </a:p>
          <a:p>
            <a:pPr algn="just"/>
            <a:r>
              <a:rPr lang="hu-HU" sz="2600" b="1" dirty="0">
                <a:solidFill>
                  <a:schemeClr val="bg1"/>
                </a:solidFill>
              </a:rPr>
              <a:t>A </a:t>
            </a:r>
            <a:r>
              <a:rPr lang="hu-HU" sz="2600" b="1" dirty="0" err="1">
                <a:solidFill>
                  <a:schemeClr val="bg1"/>
                </a:solidFill>
              </a:rPr>
              <a:t>HomeLab</a:t>
            </a:r>
            <a:r>
              <a:rPr lang="hu-HU" sz="2600" b="1" dirty="0">
                <a:solidFill>
                  <a:schemeClr val="bg1"/>
                </a:solidFill>
              </a:rPr>
              <a:t> projektbe bevont háztartások száma:  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17 </a:t>
            </a:r>
            <a:r>
              <a:rPr lang="hu-HU" dirty="0">
                <a:solidFill>
                  <a:schemeClr val="bg1"/>
                </a:solidFill>
              </a:rPr>
              <a:t>háztartás formális lakhatásban történő </a:t>
            </a:r>
            <a:r>
              <a:rPr lang="hu-HU" dirty="0" smtClean="0">
                <a:solidFill>
                  <a:schemeClr val="bg1"/>
                </a:solidFill>
              </a:rPr>
              <a:t>elhelyezése </a:t>
            </a:r>
          </a:p>
          <a:p>
            <a:pPr marL="285750" lvl="1" algn="just"/>
            <a:r>
              <a:rPr lang="hu-HU" sz="2600" b="1" dirty="0">
                <a:solidFill>
                  <a:schemeClr val="bg1"/>
                </a:solidFill>
              </a:rPr>
              <a:t>Az ULE tevékenysége a projektben: </a:t>
            </a:r>
          </a:p>
          <a:p>
            <a:pPr lvl="1" algn="just"/>
            <a:r>
              <a:rPr lang="hu-HU" dirty="0">
                <a:solidFill>
                  <a:schemeClr val="bg1"/>
                </a:solidFill>
              </a:rPr>
              <a:t>I</a:t>
            </a:r>
            <a:r>
              <a:rPr lang="hu-HU" dirty="0" smtClean="0">
                <a:solidFill>
                  <a:schemeClr val="bg1"/>
                </a:solidFill>
              </a:rPr>
              <a:t>ntenzív </a:t>
            </a:r>
            <a:r>
              <a:rPr lang="hu-HU" dirty="0">
                <a:solidFill>
                  <a:schemeClr val="bg1"/>
                </a:solidFill>
              </a:rPr>
              <a:t>szociális </a:t>
            </a:r>
            <a:r>
              <a:rPr lang="hu-HU" dirty="0" smtClean="0">
                <a:solidFill>
                  <a:schemeClr val="bg1"/>
                </a:solidFill>
              </a:rPr>
              <a:t>munkával történő segítségnyújtás az </a:t>
            </a:r>
            <a:r>
              <a:rPr lang="hu-HU" dirty="0">
                <a:solidFill>
                  <a:schemeClr val="bg1"/>
                </a:solidFill>
              </a:rPr>
              <a:t>új körülményeikhez való </a:t>
            </a:r>
            <a:r>
              <a:rPr lang="hu-HU" dirty="0" smtClean="0">
                <a:solidFill>
                  <a:schemeClr val="bg1"/>
                </a:solidFill>
              </a:rPr>
              <a:t>alkalmazkodásban, </a:t>
            </a:r>
            <a:r>
              <a:rPr lang="hu-HU" dirty="0">
                <a:solidFill>
                  <a:schemeClr val="bg1"/>
                </a:solidFill>
              </a:rPr>
              <a:t>illetve a munkakeresésben, a stabil </a:t>
            </a:r>
            <a:r>
              <a:rPr lang="hu-HU" dirty="0" smtClean="0">
                <a:solidFill>
                  <a:schemeClr val="bg1"/>
                </a:solidFill>
              </a:rPr>
              <a:t>munkavállalásban az ellátottak számára</a:t>
            </a:r>
          </a:p>
          <a:p>
            <a:pPr marL="285750" lvl="1" algn="just"/>
            <a:r>
              <a:rPr lang="hu-HU" sz="2600" b="1" dirty="0">
                <a:solidFill>
                  <a:schemeClr val="bg1"/>
                </a:solidFill>
              </a:rPr>
              <a:t>A lakhatási körülmények: 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dirty="0">
                <a:solidFill>
                  <a:schemeClr val="bg1"/>
                </a:solidFill>
              </a:rPr>
              <a:t>megfizethető bérlakásba többnyire két személy </a:t>
            </a:r>
            <a:r>
              <a:rPr lang="hu-HU" dirty="0" smtClean="0">
                <a:solidFill>
                  <a:schemeClr val="bg1"/>
                </a:solidFill>
              </a:rPr>
              <a:t>elhelyezéséről gondoskodtak 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jellemzően </a:t>
            </a:r>
            <a:r>
              <a:rPr lang="hu-HU" dirty="0">
                <a:solidFill>
                  <a:schemeClr val="bg1"/>
                </a:solidFill>
              </a:rPr>
              <a:t>olyan </a:t>
            </a:r>
            <a:r>
              <a:rPr lang="hu-HU" dirty="0" smtClean="0">
                <a:solidFill>
                  <a:schemeClr val="bg1"/>
                </a:solidFill>
              </a:rPr>
              <a:t>párok elhelyezését biztosították </a:t>
            </a:r>
            <a:r>
              <a:rPr lang="hu-HU" dirty="0">
                <a:solidFill>
                  <a:schemeClr val="bg1"/>
                </a:solidFill>
              </a:rPr>
              <a:t>akik azelőtt is közös háztartásban </a:t>
            </a:r>
            <a:r>
              <a:rPr lang="hu-HU" dirty="0" smtClean="0">
                <a:solidFill>
                  <a:schemeClr val="bg1"/>
                </a:solidFill>
              </a:rPr>
              <a:t>éltek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298889" y="51599"/>
            <a:ext cx="8506078" cy="965463"/>
          </a:xfrm>
        </p:spPr>
        <p:txBody>
          <a:bodyPr/>
          <a:lstStyle/>
          <a:p>
            <a:pPr algn="ctr"/>
            <a:r>
              <a:rPr lang="hu-HU" b="1" u="sng" dirty="0">
                <a:solidFill>
                  <a:schemeClr val="bg1"/>
                </a:solidFill>
              </a:rPr>
              <a:t>Utcáról Lakásba! Egyesület II.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idx="1"/>
          </p:nvPr>
        </p:nvSpPr>
        <p:spPr>
          <a:xfrm>
            <a:off x="511740" y="750054"/>
            <a:ext cx="4040188" cy="8382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Alappillérek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3102962"/>
              </p:ext>
            </p:extLst>
          </p:nvPr>
        </p:nvGraphicFramePr>
        <p:xfrm>
          <a:off x="319656" y="1715344"/>
          <a:ext cx="4040188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4203">
            <a:off x="1895869" y="4502567"/>
            <a:ext cx="3041126" cy="76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82" y="3573016"/>
            <a:ext cx="1152128" cy="11521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57" y="2420888"/>
            <a:ext cx="28463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5236">
            <a:off x="-477671" y="4362480"/>
            <a:ext cx="308449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zöveg helye 10"/>
          <p:cNvSpPr txBox="1">
            <a:spLocks/>
          </p:cNvSpPr>
          <p:nvPr/>
        </p:nvSpPr>
        <p:spPr>
          <a:xfrm>
            <a:off x="4670981" y="1056044"/>
            <a:ext cx="4040188" cy="838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b="0" dirty="0" smtClean="0">
                <a:solidFill>
                  <a:schemeClr val="bg1"/>
                </a:solidFill>
              </a:rPr>
              <a:t>A  szolgáltatási háttér</a:t>
            </a:r>
            <a:endParaRPr lang="hu-HU" sz="2800" b="0" dirty="0">
              <a:solidFill>
                <a:schemeClr val="bg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211446" y="1573121"/>
            <a:ext cx="4897057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>
                <a:solidFill>
                  <a:schemeClr val="bg1"/>
                </a:solidFill>
              </a:rPr>
              <a:t>Két tevékenységi kör</a:t>
            </a:r>
          </a:p>
          <a:p>
            <a:pPr marL="1200150" lvl="3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1600" i="1" dirty="0">
                <a:solidFill>
                  <a:schemeClr val="bg1"/>
                </a:solidFill>
              </a:rPr>
              <a:t>Kunyhóból Lakásba</a:t>
            </a:r>
          </a:p>
          <a:p>
            <a:pPr marL="285750" lvl="1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>
                <a:solidFill>
                  <a:schemeClr val="bg1"/>
                </a:solidFill>
              </a:rPr>
              <a:t>Önkormányzati együttműködés </a:t>
            </a:r>
          </a:p>
          <a:p>
            <a:pPr marL="1200150" lvl="3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1400" dirty="0">
                <a:solidFill>
                  <a:schemeClr val="bg1"/>
                </a:solidFill>
              </a:rPr>
              <a:t>Lakhatást Most! lakásügynökség</a:t>
            </a:r>
          </a:p>
          <a:p>
            <a:pPr marL="1200150" lvl="3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1400" dirty="0">
                <a:solidFill>
                  <a:schemeClr val="bg1"/>
                </a:solidFill>
              </a:rPr>
              <a:t>Magán, vagy saját tulajdonú ingatlanok szociális alapon történő bérbeadása</a:t>
            </a:r>
          </a:p>
          <a:p>
            <a:pPr marL="285750" lvl="1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>
                <a:solidFill>
                  <a:schemeClr val="bg1"/>
                </a:solidFill>
              </a:rPr>
              <a:t>4 budapesti  önkormányzattal való  kapcsolat </a:t>
            </a:r>
            <a:r>
              <a:rPr lang="hu-HU" sz="1400" dirty="0">
                <a:solidFill>
                  <a:schemeClr val="bg1"/>
                </a:solidFill>
              </a:rPr>
              <a:t>(X. kerület – Kőbánya, XIX. kerület – Kispest, XX. kerület – Pesterzsébet és XXIII. kerület, Soroksár)</a:t>
            </a:r>
          </a:p>
          <a:p>
            <a:pPr marL="285750" lvl="1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>
                <a:solidFill>
                  <a:schemeClr val="bg1"/>
                </a:solidFill>
              </a:rPr>
              <a:t>Saját tulajdonú ingatlan </a:t>
            </a:r>
            <a:r>
              <a:rPr lang="hu-HU" sz="1400" dirty="0">
                <a:solidFill>
                  <a:schemeClr val="bg1"/>
                </a:solidFill>
              </a:rPr>
              <a:t>(Soroksár – mobilház)</a:t>
            </a:r>
          </a:p>
          <a:p>
            <a:pPr marL="285750" lvl="1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>
                <a:solidFill>
                  <a:schemeClr val="bg1"/>
                </a:solidFill>
              </a:rPr>
              <a:t>magánbérlemények az egyesület kezelésében</a:t>
            </a:r>
          </a:p>
          <a:p>
            <a:pPr marL="285750" lvl="1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hu-HU" sz="2000" b="1" dirty="0">
                <a:solidFill>
                  <a:schemeClr val="bg1"/>
                </a:solidFill>
              </a:rPr>
              <a:t>Önkéntesek bevonása</a:t>
            </a:r>
          </a:p>
        </p:txBody>
      </p:sp>
    </p:spTree>
    <p:extLst>
      <p:ext uri="{BB962C8B-B14F-4D97-AF65-F5344CB8AC3E}">
        <p14:creationId xmlns:p14="http://schemas.microsoft.com/office/powerpoint/2010/main" val="4913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u="sng" dirty="0" smtClean="0">
                <a:solidFill>
                  <a:schemeClr val="bg1"/>
                </a:solidFill>
              </a:rPr>
              <a:t>Utcáról Lakásba! Egyesület </a:t>
            </a:r>
            <a:r>
              <a:rPr lang="hu-HU" b="1" u="sng" dirty="0" smtClean="0">
                <a:solidFill>
                  <a:schemeClr val="bg1"/>
                </a:solidFill>
              </a:rPr>
              <a:t>III.</a:t>
            </a:r>
            <a:br>
              <a:rPr lang="hu-HU" b="1" u="sng" dirty="0" smtClean="0">
                <a:solidFill>
                  <a:schemeClr val="bg1"/>
                </a:solidFill>
              </a:rPr>
            </a:br>
            <a:r>
              <a:rPr lang="hu-HU" sz="2200" i="1" dirty="0" smtClean="0">
                <a:solidFill>
                  <a:schemeClr val="bg1"/>
                </a:solidFill>
              </a:rPr>
              <a:t>Életképek</a:t>
            </a:r>
            <a:r>
              <a:rPr lang="hu-HU" b="1" u="sng" dirty="0" smtClean="0">
                <a:solidFill>
                  <a:schemeClr val="bg1"/>
                </a:solidFill>
              </a:rPr>
              <a:t/>
            </a:r>
            <a:br>
              <a:rPr lang="hu-HU" b="1" u="sng" dirty="0" smtClean="0">
                <a:solidFill>
                  <a:schemeClr val="bg1"/>
                </a:solidFill>
              </a:rPr>
            </a:br>
            <a:endParaRPr lang="hu-HU" sz="2400" i="1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89" y="2564903"/>
            <a:ext cx="4361209" cy="32709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3" y="2564904"/>
            <a:ext cx="4361209" cy="3270907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1132384" y="4375900"/>
            <a:ext cx="2791544" cy="5715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hu-HU" sz="2400" i="1" dirty="0">
              <a:solidFill>
                <a:schemeClr val="bg1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2843808" y="1844824"/>
            <a:ext cx="3312368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400" i="1" dirty="0" smtClean="0">
                <a:solidFill>
                  <a:schemeClr val="bg1"/>
                </a:solidFill>
              </a:rPr>
              <a:t>Mobilház - Soroksár </a:t>
            </a:r>
            <a:endParaRPr lang="hu-HU" sz="2400" i="1" dirty="0">
              <a:solidFill>
                <a:schemeClr val="bg1"/>
              </a:solidFill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126979" y="6386166"/>
            <a:ext cx="6714664" cy="4718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hu-HU" sz="2400" i="1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97670" y="6386166"/>
            <a:ext cx="435247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50" b="1" i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  <a:hlinkClick r:id="rId5"/>
              </a:rPr>
              <a:t>Forrás: https</a:t>
            </a:r>
            <a:r>
              <a:rPr lang="hu-HU" sz="1050" b="1" i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  <a:hlinkClick r:id="rId5"/>
              </a:rPr>
              <a:t>://utcarollakasba.hu</a:t>
            </a:r>
            <a:r>
              <a:rPr lang="hu-HU" sz="1050" b="1" i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  <a:hlinkClick r:id="rId5"/>
              </a:rPr>
              <a:t>/</a:t>
            </a:r>
            <a:endParaRPr lang="hu-HU" sz="1050" b="1" i="1" cap="all" dirty="0" smtClean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hu-HU" sz="1050" b="1" i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Képek: Udvarhelyi </a:t>
            </a:r>
            <a:r>
              <a:rPr lang="hu-HU" sz="1050" b="1" i="1" cap="all" dirty="0" err="1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Tessza</a:t>
            </a:r>
            <a:r>
              <a:rPr lang="hu-HU" sz="1050" b="1" i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, Tóth </a:t>
            </a:r>
            <a:r>
              <a:rPr lang="hu-HU" sz="1050" b="1" i="1" cap="all" dirty="0" err="1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Ridovics</a:t>
            </a:r>
            <a:r>
              <a:rPr lang="hu-HU" sz="1050" b="1" i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Máté, Vörös Anna</a:t>
            </a:r>
            <a:endParaRPr lang="hu-HU" sz="1050" b="1" i="1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87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u="sng" dirty="0" smtClean="0">
                <a:solidFill>
                  <a:schemeClr val="bg1"/>
                </a:solidFill>
              </a:rPr>
              <a:t>Utcáról Lakásba! Egyesület </a:t>
            </a:r>
            <a:r>
              <a:rPr lang="hu-HU" b="1" u="sng" dirty="0" smtClean="0">
                <a:solidFill>
                  <a:schemeClr val="bg1"/>
                </a:solidFill>
              </a:rPr>
              <a:t>IV.</a:t>
            </a:r>
            <a:br>
              <a:rPr lang="hu-HU" b="1" u="sng" dirty="0" smtClean="0">
                <a:solidFill>
                  <a:schemeClr val="bg1"/>
                </a:solidFill>
              </a:rPr>
            </a:br>
            <a:r>
              <a:rPr lang="hu-HU" sz="2200" i="1" dirty="0" smtClean="0">
                <a:solidFill>
                  <a:schemeClr val="bg1"/>
                </a:solidFill>
              </a:rPr>
              <a:t>Életképek</a:t>
            </a:r>
            <a:r>
              <a:rPr lang="hu-HU" b="1" u="sng" dirty="0" smtClean="0">
                <a:solidFill>
                  <a:schemeClr val="bg1"/>
                </a:solidFill>
              </a:rPr>
              <a:t/>
            </a:r>
            <a:br>
              <a:rPr lang="hu-HU" b="1" u="sng" dirty="0" smtClean="0">
                <a:solidFill>
                  <a:schemeClr val="bg1"/>
                </a:solidFill>
              </a:rPr>
            </a:br>
            <a:endParaRPr lang="hu-HU" sz="2400" i="1" dirty="0">
              <a:solidFill>
                <a:schemeClr val="bg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132384" y="4375900"/>
            <a:ext cx="2791544" cy="5715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hu-HU" sz="2400" i="1" dirty="0">
              <a:solidFill>
                <a:schemeClr val="bg1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2843808" y="980728"/>
            <a:ext cx="3312368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400" i="1" dirty="0" smtClean="0">
                <a:solidFill>
                  <a:schemeClr val="bg1"/>
                </a:solidFill>
              </a:rPr>
              <a:t>Kőbánya – önkormányzati bérlakás felújítás</a:t>
            </a:r>
            <a:endParaRPr lang="hu-HU" sz="2400" i="1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600401" cy="270030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26" y="4182462"/>
            <a:ext cx="2496060" cy="24960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25117"/>
            <a:ext cx="3583947" cy="26879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69" y="4249608"/>
            <a:ext cx="3149024" cy="23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hu-HU" b="1" u="sng" dirty="0" smtClean="0">
                <a:solidFill>
                  <a:schemeClr val="bg1"/>
                </a:solidFill>
              </a:rPr>
              <a:t>Magyar Máltai Szeretetszolgálat I. </a:t>
            </a:r>
            <a:r>
              <a:rPr lang="hu-HU" sz="2400" dirty="0" smtClean="0">
                <a:solidFill>
                  <a:schemeClr val="bg1"/>
                </a:solidFill>
              </a:rPr>
              <a:t>„VESZOL”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6264696"/>
          </a:xfrm>
        </p:spPr>
        <p:txBody>
          <a:bodyPr>
            <a:normAutofit/>
          </a:bodyPr>
          <a:lstStyle/>
          <a:p>
            <a:pPr algn="just"/>
            <a:r>
              <a:rPr lang="hu-HU" sz="2800" dirty="0">
                <a:solidFill>
                  <a:schemeClr val="bg1"/>
                </a:solidFill>
              </a:rPr>
              <a:t>A Magyar Máltai Szeretetszolgálat munkatársai Veszprémben valósítanak meg kísérleti projektet, szintén a lakhatás, a szociális munka és a munkavállalási segítségnyújtás </a:t>
            </a:r>
            <a:r>
              <a:rPr lang="hu-HU" sz="2800" dirty="0" smtClean="0">
                <a:solidFill>
                  <a:schemeClr val="bg1"/>
                </a:solidFill>
              </a:rPr>
              <a:t>integrációjával</a:t>
            </a:r>
            <a:r>
              <a:rPr lang="hu-HU" sz="2800" dirty="0">
                <a:solidFill>
                  <a:schemeClr val="bg1"/>
                </a:solidFill>
              </a:rPr>
              <a:t>,</a:t>
            </a:r>
            <a:endParaRPr lang="hu-HU" sz="2800" dirty="0" smtClean="0">
              <a:solidFill>
                <a:schemeClr val="bg1"/>
              </a:solidFill>
            </a:endParaRPr>
          </a:p>
          <a:p>
            <a:pPr algn="just"/>
            <a:r>
              <a:rPr lang="hu-HU" sz="2800" dirty="0" smtClean="0">
                <a:solidFill>
                  <a:schemeClr val="bg1"/>
                </a:solidFill>
              </a:rPr>
              <a:t>Ez </a:t>
            </a:r>
            <a:r>
              <a:rPr lang="hu-HU" sz="2800" dirty="0">
                <a:solidFill>
                  <a:schemeClr val="bg1"/>
                </a:solidFill>
              </a:rPr>
              <a:t>a legnagyobb kísérleti projekt a </a:t>
            </a:r>
            <a:r>
              <a:rPr lang="hu-HU" sz="2800" dirty="0" err="1">
                <a:solidFill>
                  <a:schemeClr val="bg1"/>
                </a:solidFill>
              </a:rPr>
              <a:t>HomeLab</a:t>
            </a:r>
            <a:r>
              <a:rPr lang="hu-HU" sz="2800" dirty="0">
                <a:solidFill>
                  <a:schemeClr val="bg1"/>
                </a:solidFill>
              </a:rPr>
              <a:t> projektben, amelybe a szervezet 66 háztartást vont </a:t>
            </a:r>
            <a:r>
              <a:rPr lang="hu-HU" sz="2800" dirty="0" smtClean="0">
                <a:solidFill>
                  <a:schemeClr val="bg1"/>
                </a:solidFill>
              </a:rPr>
              <a:t>be,</a:t>
            </a:r>
          </a:p>
          <a:p>
            <a:pPr algn="just"/>
            <a:r>
              <a:rPr lang="hu-HU" sz="2800" dirty="0" smtClean="0">
                <a:solidFill>
                  <a:schemeClr val="bg1"/>
                </a:solidFill>
              </a:rPr>
              <a:t> Öt </a:t>
            </a:r>
            <a:r>
              <a:rPr lang="hu-HU" sz="2800" dirty="0">
                <a:solidFill>
                  <a:schemeClr val="bg1"/>
                </a:solidFill>
              </a:rPr>
              <a:t>célcsoporttal </a:t>
            </a:r>
            <a:r>
              <a:rPr lang="hu-HU" sz="2800" dirty="0" smtClean="0">
                <a:solidFill>
                  <a:schemeClr val="bg1"/>
                </a:solidFill>
              </a:rPr>
              <a:t>dolgoznak 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4"/>
          </p:nvPr>
        </p:nvSpPr>
        <p:spPr>
          <a:xfrm>
            <a:off x="395536" y="116633"/>
            <a:ext cx="8424936" cy="1152128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hu-HU" sz="3600" b="1" u="sng" dirty="0">
                <a:solidFill>
                  <a:schemeClr val="bg1"/>
                </a:solidFill>
              </a:rPr>
              <a:t>Magyar Máltai Szeretetszolgálat </a:t>
            </a:r>
            <a:r>
              <a:rPr lang="hu-HU" sz="3600" b="1" u="sng" dirty="0" smtClean="0">
                <a:solidFill>
                  <a:schemeClr val="bg1"/>
                </a:solidFill>
              </a:rPr>
              <a:t>II. </a:t>
            </a:r>
            <a:r>
              <a:rPr lang="hu-HU" sz="2400" i="1" dirty="0" smtClean="0">
                <a:solidFill>
                  <a:schemeClr val="bg1"/>
                </a:solidFill>
              </a:rPr>
              <a:t>„VESZOL</a:t>
            </a:r>
            <a:r>
              <a:rPr lang="hu-HU" sz="2400" i="1" dirty="0">
                <a:solidFill>
                  <a:schemeClr val="bg1"/>
                </a:solidFill>
              </a:rPr>
              <a:t>”</a:t>
            </a:r>
            <a:endParaRPr lang="hu-HU" sz="24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3884394"/>
              </p:ext>
            </p:extLst>
          </p:nvPr>
        </p:nvGraphicFramePr>
        <p:xfrm>
          <a:off x="755576" y="1340768"/>
          <a:ext cx="72728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6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9512" y="51562"/>
            <a:ext cx="8789264" cy="1143000"/>
          </a:xfrm>
        </p:spPr>
        <p:txBody>
          <a:bodyPr>
            <a:noAutofit/>
          </a:bodyPr>
          <a:lstStyle/>
          <a:p>
            <a:pPr algn="ctr"/>
            <a:r>
              <a:rPr lang="hu-HU" b="1" u="sng" dirty="0">
                <a:solidFill>
                  <a:schemeClr val="bg1"/>
                </a:solidFill>
              </a:rPr>
              <a:t>Jelenleg </a:t>
            </a:r>
            <a:r>
              <a:rPr lang="hu-HU" b="1" u="sng" dirty="0" smtClean="0">
                <a:solidFill>
                  <a:schemeClr val="bg1"/>
                </a:solidFill>
              </a:rPr>
              <a:t>igénybe vehető </a:t>
            </a:r>
            <a:r>
              <a:rPr lang="hu-HU" b="1" u="sng" dirty="0">
                <a:solidFill>
                  <a:schemeClr val="bg1"/>
                </a:solidFill>
              </a:rPr>
              <a:t>lakhatási programok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9943"/>
            <a:ext cx="8501232" cy="500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22" y="2569274"/>
            <a:ext cx="1194544" cy="121398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78" y="4982368"/>
            <a:ext cx="1875632" cy="18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91085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u="sng" dirty="0">
                <a:solidFill>
                  <a:schemeClr val="bg1"/>
                </a:solidFill>
              </a:rPr>
              <a:t>Magyar Máltai </a:t>
            </a:r>
            <a:r>
              <a:rPr lang="hu-HU" sz="4000" b="1" u="sng" dirty="0" smtClean="0">
                <a:solidFill>
                  <a:schemeClr val="bg1"/>
                </a:solidFill>
              </a:rPr>
              <a:t>Szeretetszolgálat III. </a:t>
            </a:r>
            <a:r>
              <a:rPr lang="hu-HU" sz="2700" i="1" dirty="0">
                <a:solidFill>
                  <a:schemeClr val="bg1"/>
                </a:solidFill>
              </a:rPr>
              <a:t>„VESZOL”</a:t>
            </a:r>
            <a:r>
              <a:rPr lang="hu-HU" sz="2000" i="1" dirty="0"/>
              <a:t/>
            </a:r>
            <a:br>
              <a:rPr lang="hu-HU" sz="2000" i="1" dirty="0"/>
            </a:b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6789526"/>
              </p:ext>
            </p:extLst>
          </p:nvPr>
        </p:nvGraphicFramePr>
        <p:xfrm>
          <a:off x="1627684" y="1940548"/>
          <a:ext cx="6096000" cy="416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9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08912" cy="1143000"/>
          </a:xfrm>
        </p:spPr>
        <p:txBody>
          <a:bodyPr>
            <a:normAutofit/>
          </a:bodyPr>
          <a:lstStyle/>
          <a:p>
            <a:pPr marL="36576" algn="ctr"/>
            <a:r>
              <a:rPr lang="hu-HU" b="1" u="sng" dirty="0">
                <a:solidFill>
                  <a:schemeClr val="bg1"/>
                </a:solidFill>
              </a:rPr>
              <a:t>Magyar Máltai Szeretetszolgálat </a:t>
            </a:r>
            <a:r>
              <a:rPr lang="hu-HU" b="1" u="sng" dirty="0" smtClean="0">
                <a:solidFill>
                  <a:schemeClr val="bg1"/>
                </a:solidFill>
              </a:rPr>
              <a:t>IV. </a:t>
            </a:r>
            <a:r>
              <a:rPr lang="hu-HU" sz="2400" i="1" dirty="0">
                <a:solidFill>
                  <a:schemeClr val="bg1"/>
                </a:solidFill>
              </a:rPr>
              <a:t>„VESZOL</a:t>
            </a:r>
            <a:r>
              <a:rPr lang="hu-HU" sz="2400" i="1" dirty="0" smtClean="0">
                <a:solidFill>
                  <a:schemeClr val="bg1"/>
                </a:solidFill>
              </a:rPr>
              <a:t>” a modell</a:t>
            </a:r>
            <a:endParaRPr lang="hu-HU" sz="2400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966674"/>
              </p:ext>
            </p:extLst>
          </p:nvPr>
        </p:nvGraphicFramePr>
        <p:xfrm>
          <a:off x="251520" y="1484784"/>
          <a:ext cx="8424933" cy="4831734"/>
        </p:xfrm>
        <a:graphic>
          <a:graphicData uri="http://schemas.openxmlformats.org/drawingml/2006/table">
            <a:tbl>
              <a:tblPr/>
              <a:tblGrid>
                <a:gridCol w="765903"/>
                <a:gridCol w="765903"/>
                <a:gridCol w="765903"/>
                <a:gridCol w="765903"/>
                <a:gridCol w="765903"/>
                <a:gridCol w="765903"/>
                <a:gridCol w="765903"/>
                <a:gridCol w="765903"/>
                <a:gridCol w="765903"/>
                <a:gridCol w="739721"/>
                <a:gridCol w="792085"/>
              </a:tblGrid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84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626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Balra-jobbra nyíl 4"/>
          <p:cNvSpPr/>
          <p:nvPr/>
        </p:nvSpPr>
        <p:spPr>
          <a:xfrm>
            <a:off x="2726057" y="2461755"/>
            <a:ext cx="1250950" cy="501650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6" name="Lekerekített téglalap 5"/>
          <p:cNvSpPr/>
          <p:nvPr/>
        </p:nvSpPr>
        <p:spPr>
          <a:xfrm>
            <a:off x="699985" y="2066398"/>
            <a:ext cx="2026072" cy="138255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7" name="Lekerekített téglalap 6"/>
          <p:cNvSpPr/>
          <p:nvPr/>
        </p:nvSpPr>
        <p:spPr>
          <a:xfrm>
            <a:off x="3977007" y="2066398"/>
            <a:ext cx="1736487" cy="141751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8" name="Jobbra nyíl 7"/>
          <p:cNvSpPr/>
          <p:nvPr/>
        </p:nvSpPr>
        <p:spPr>
          <a:xfrm>
            <a:off x="5713494" y="2458608"/>
            <a:ext cx="623008" cy="28747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9" name="Jobbra nyíl 8"/>
          <p:cNvSpPr/>
          <p:nvPr/>
        </p:nvSpPr>
        <p:spPr>
          <a:xfrm>
            <a:off x="5713494" y="2771719"/>
            <a:ext cx="623008" cy="28232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0" name="Lekerekített téglalap 9"/>
          <p:cNvSpPr/>
          <p:nvPr/>
        </p:nvSpPr>
        <p:spPr>
          <a:xfrm>
            <a:off x="6336502" y="2066398"/>
            <a:ext cx="2323950" cy="14175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1" name="Szövegdoboz 7"/>
          <p:cNvSpPr txBox="1"/>
          <p:nvPr/>
        </p:nvSpPr>
        <p:spPr>
          <a:xfrm>
            <a:off x="699985" y="2207755"/>
            <a:ext cx="2081482" cy="10096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b="1" dirty="0" smtClean="0">
                <a:solidFill>
                  <a:schemeClr val="bg1"/>
                </a:solidFill>
                <a:effectLst/>
              </a:rPr>
              <a:t>Máltai </a:t>
            </a:r>
            <a:r>
              <a:rPr lang="hu-HU" sz="1800" b="1" dirty="0">
                <a:solidFill>
                  <a:schemeClr val="bg1"/>
                </a:solidFill>
                <a:effectLst/>
              </a:rPr>
              <a:t>Szeretetszolgálat</a:t>
            </a:r>
            <a:endParaRPr lang="hu-HU" sz="1800" b="1" dirty="0">
              <a:solidFill>
                <a:schemeClr val="bg1"/>
              </a:solidFill>
            </a:endParaRPr>
          </a:p>
        </p:txBody>
      </p:sp>
      <p:sp>
        <p:nvSpPr>
          <p:cNvPr id="12" name="Szövegdoboz 9"/>
          <p:cNvSpPr txBox="1"/>
          <p:nvPr/>
        </p:nvSpPr>
        <p:spPr>
          <a:xfrm>
            <a:off x="3969108" y="2274430"/>
            <a:ext cx="1752284" cy="8763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b="1" dirty="0">
                <a:solidFill>
                  <a:schemeClr val="bg1"/>
                </a:solidFill>
                <a:effectLst/>
              </a:rPr>
              <a:t>VMJV önkormányzata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13" name="Szövegdoboz 10"/>
          <p:cNvSpPr txBox="1"/>
          <p:nvPr/>
        </p:nvSpPr>
        <p:spPr>
          <a:xfrm>
            <a:off x="6338312" y="2199478"/>
            <a:ext cx="2322140" cy="10572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"VESZOL"</a:t>
            </a:r>
            <a:endParaRPr lang="hu-H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2863514" y="4313344"/>
            <a:ext cx="4138083" cy="22950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5" name="Jobbra nyíl 14"/>
          <p:cNvSpPr/>
          <p:nvPr/>
        </p:nvSpPr>
        <p:spPr>
          <a:xfrm rot="2799713">
            <a:off x="2274554" y="3587255"/>
            <a:ext cx="1506454" cy="3175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6" name="Jobbra nyíl 15"/>
          <p:cNvSpPr/>
          <p:nvPr/>
        </p:nvSpPr>
        <p:spPr>
          <a:xfrm rot="5400000">
            <a:off x="4429740" y="3622962"/>
            <a:ext cx="942277" cy="33728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7" name="Jobbra nyíl 16"/>
          <p:cNvSpPr/>
          <p:nvPr/>
        </p:nvSpPr>
        <p:spPr>
          <a:xfrm rot="7360161">
            <a:off x="6111000" y="3677241"/>
            <a:ext cx="1236440" cy="28964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sz="1100"/>
          </a:p>
        </p:txBody>
      </p:sp>
      <p:sp>
        <p:nvSpPr>
          <p:cNvPr id="18" name="Szövegdoboz 16"/>
          <p:cNvSpPr txBox="1"/>
          <p:nvPr/>
        </p:nvSpPr>
        <p:spPr>
          <a:xfrm>
            <a:off x="2895195" y="4481670"/>
            <a:ext cx="4074723" cy="208284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önkormányzati tulajdonú lakásállomány kezelése </a:t>
            </a:r>
            <a:r>
              <a:rPr lang="hu-HU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(mintegy 170 db lakás)</a:t>
            </a:r>
          </a:p>
          <a:p>
            <a:pPr algn="l"/>
            <a:r>
              <a:rPr lang="hu-H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lakásállomány közösségi tulajdonban marad</a:t>
            </a:r>
          </a:p>
          <a:p>
            <a:pPr algn="l"/>
            <a:r>
              <a:rPr lang="hu-H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a kezelési és üzemeltetési feladatokat a </a:t>
            </a:r>
            <a:r>
              <a:rPr lang="hu-H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„VESZOL” </a:t>
            </a:r>
            <a:r>
              <a:rPr lang="hu-H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látja el</a:t>
            </a:r>
          </a:p>
          <a:p>
            <a:pPr algn="l"/>
            <a:r>
              <a:rPr lang="hu-H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szociális munkát és foglalkoztatást segítő szolgáltatást is biztosít </a:t>
            </a:r>
          </a:p>
          <a:p>
            <a:pPr algn="l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9968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08912" cy="1143000"/>
          </a:xfrm>
        </p:spPr>
        <p:txBody>
          <a:bodyPr>
            <a:normAutofit/>
          </a:bodyPr>
          <a:lstStyle/>
          <a:p>
            <a:pPr marL="36576" algn="ctr"/>
            <a:r>
              <a:rPr lang="hu-HU" b="1" u="sng" dirty="0">
                <a:solidFill>
                  <a:schemeClr val="bg1"/>
                </a:solidFill>
              </a:rPr>
              <a:t>Magyar Máltai Szeretetszolgálat V</a:t>
            </a:r>
            <a:r>
              <a:rPr lang="hu-HU" b="1" u="sng" dirty="0" smtClean="0">
                <a:solidFill>
                  <a:schemeClr val="bg1"/>
                </a:solidFill>
              </a:rPr>
              <a:t>. </a:t>
            </a:r>
            <a:r>
              <a:rPr lang="hu-HU" sz="2400" i="1" dirty="0">
                <a:solidFill>
                  <a:schemeClr val="bg1"/>
                </a:solidFill>
              </a:rPr>
              <a:t>„VESZOL</a:t>
            </a:r>
            <a:r>
              <a:rPr lang="hu-HU" sz="2400" i="1" dirty="0" smtClean="0">
                <a:solidFill>
                  <a:schemeClr val="bg1"/>
                </a:solidFill>
              </a:rPr>
              <a:t>” a modell</a:t>
            </a:r>
            <a:endParaRPr lang="hu-HU" sz="2400" i="1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728096684"/>
              </p:ext>
            </p:extLst>
          </p:nvPr>
        </p:nvGraphicFramePr>
        <p:xfrm>
          <a:off x="323528" y="1043675"/>
          <a:ext cx="8712968" cy="5808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78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08912" cy="1143000"/>
          </a:xfrm>
        </p:spPr>
        <p:txBody>
          <a:bodyPr>
            <a:normAutofit/>
          </a:bodyPr>
          <a:lstStyle/>
          <a:p>
            <a:pPr marL="36576" algn="ctr"/>
            <a:r>
              <a:rPr lang="hu-HU" b="1" u="sng" dirty="0">
                <a:solidFill>
                  <a:schemeClr val="bg1"/>
                </a:solidFill>
              </a:rPr>
              <a:t>Magyar Máltai Szeretetszolgálat </a:t>
            </a:r>
            <a:r>
              <a:rPr lang="hu-HU" b="1" u="sng" dirty="0" smtClean="0">
                <a:solidFill>
                  <a:schemeClr val="bg1"/>
                </a:solidFill>
              </a:rPr>
              <a:t>VI</a:t>
            </a:r>
            <a:r>
              <a:rPr lang="hu-HU" b="1" u="sng" dirty="0">
                <a:solidFill>
                  <a:schemeClr val="bg1"/>
                </a:solidFill>
              </a:rPr>
              <a:t>. </a:t>
            </a:r>
            <a:r>
              <a:rPr lang="hu-HU" sz="2400" i="1" dirty="0">
                <a:solidFill>
                  <a:schemeClr val="bg1"/>
                </a:solidFill>
              </a:rPr>
              <a:t>„VESZOL</a:t>
            </a:r>
            <a:r>
              <a:rPr lang="hu-HU" sz="2400" i="1" dirty="0" smtClean="0">
                <a:solidFill>
                  <a:schemeClr val="bg1"/>
                </a:solidFill>
              </a:rPr>
              <a:t>” életképek</a:t>
            </a:r>
            <a:endParaRPr lang="hu-HU" sz="2400" i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8" y="1417638"/>
            <a:ext cx="3923928" cy="294294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02" y="1417638"/>
            <a:ext cx="3923928" cy="2942946"/>
          </a:xfrm>
          <a:prstGeom prst="rect">
            <a:avLst/>
          </a:prstGeom>
        </p:spPr>
      </p:pic>
      <p:pic>
        <p:nvPicPr>
          <p:cNvPr id="6" name="Tartalom hely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2971800" cy="1981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2880320" cy="19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quarter" idx="4"/>
          </p:nvPr>
        </p:nvSpPr>
        <p:spPr>
          <a:xfrm>
            <a:off x="457200" y="116633"/>
            <a:ext cx="8420472" cy="864096"/>
          </a:xfrm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hu-HU" sz="3200" b="1" u="sng" dirty="0" smtClean="0">
                <a:solidFill>
                  <a:schemeClr val="bg1"/>
                </a:solidFill>
              </a:rPr>
              <a:t>Közterület Helyett </a:t>
            </a:r>
            <a:r>
              <a:rPr lang="hu-HU" sz="3200" b="1" u="sng" dirty="0">
                <a:solidFill>
                  <a:schemeClr val="bg1"/>
                </a:solidFill>
              </a:rPr>
              <a:t>E</a:t>
            </a:r>
            <a:r>
              <a:rPr lang="hu-HU" sz="3200" b="1" u="sng" dirty="0" smtClean="0">
                <a:solidFill>
                  <a:schemeClr val="bg1"/>
                </a:solidFill>
              </a:rPr>
              <a:t>mberibb Körülmények </a:t>
            </a:r>
          </a:p>
          <a:p>
            <a:pPr marL="36576" indent="0" algn="ctr">
              <a:buNone/>
            </a:pPr>
            <a:r>
              <a:rPr lang="hu-HU" i="1" dirty="0" smtClean="0">
                <a:solidFill>
                  <a:schemeClr val="bg1"/>
                </a:solidFill>
              </a:rPr>
              <a:t>(KHEK Budapest)</a:t>
            </a:r>
            <a:endParaRPr lang="hu-HU" i="1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02458"/>
              </p:ext>
            </p:extLst>
          </p:nvPr>
        </p:nvGraphicFramePr>
        <p:xfrm>
          <a:off x="457200" y="1124744"/>
          <a:ext cx="8273599" cy="5373589"/>
        </p:xfrm>
        <a:graphic>
          <a:graphicData uri="http://schemas.openxmlformats.org/drawingml/2006/table">
            <a:tbl>
              <a:tblPr/>
              <a:tblGrid>
                <a:gridCol w="4188124"/>
                <a:gridCol w="656961"/>
                <a:gridCol w="1365246"/>
                <a:gridCol w="656961"/>
                <a:gridCol w="656961"/>
                <a:gridCol w="749346"/>
              </a:tblGrid>
              <a:tr h="3956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F243E"/>
                          </a:solidFill>
                          <a:effectLst/>
                          <a:latin typeface="Calibri" panose="020F0502020204030204" pitchFamily="34" charset="0"/>
                        </a:rPr>
                        <a:t>Közterület helyett emberibb körülmények pályázat 2018/2019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8936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érintett ember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férfi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nő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fiatalkorú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050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benyújtott pályázatok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ebből lakhatást támogató pályázatok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979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050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hajléktalanellátó intézményben történő elhelyezés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egyéb szociális vagy eü intézményben történő elhelyezés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050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munkásszálló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szívességi lakás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050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albérlet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önkormányzati vagy lakásszövetkezeti lakás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0503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saját tulajdonú lakás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61" marR="5461" marT="5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1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quarter" idx="4"/>
          </p:nvPr>
        </p:nvSpPr>
        <p:spPr>
          <a:xfrm>
            <a:off x="0" y="260648"/>
            <a:ext cx="9144000" cy="936104"/>
          </a:xfrm>
        </p:spPr>
        <p:txBody>
          <a:bodyPr>
            <a:normAutofit fontScale="40000" lnSpcReduction="20000"/>
          </a:bodyPr>
          <a:lstStyle/>
          <a:p>
            <a:pPr marL="36576" indent="0" algn="ctr">
              <a:lnSpc>
                <a:spcPct val="120000"/>
              </a:lnSpc>
              <a:buNone/>
            </a:pPr>
            <a:r>
              <a:rPr lang="hu-HU" sz="6500" b="1" u="sng" dirty="0">
                <a:solidFill>
                  <a:schemeClr val="bg1"/>
                </a:solidFill>
              </a:rPr>
              <a:t>Közterület Helyett Emberibb Körülmények </a:t>
            </a:r>
          </a:p>
          <a:p>
            <a:pPr marL="36576" indent="0" algn="ctr">
              <a:lnSpc>
                <a:spcPct val="120000"/>
              </a:lnSpc>
              <a:buNone/>
            </a:pPr>
            <a:r>
              <a:rPr lang="hu-HU" sz="3600" i="1" dirty="0">
                <a:solidFill>
                  <a:schemeClr val="bg1"/>
                </a:solidFill>
              </a:rPr>
              <a:t>(KHEK Budapest)</a:t>
            </a:r>
            <a:endParaRPr lang="hu-HU" sz="3600" i="1" dirty="0"/>
          </a:p>
          <a:p>
            <a:pPr marL="36576" indent="0" algn="ctr">
              <a:buNone/>
            </a:pP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281174"/>
              </p:ext>
            </p:extLst>
          </p:nvPr>
        </p:nvGraphicFramePr>
        <p:xfrm>
          <a:off x="611560" y="980728"/>
          <a:ext cx="799288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42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394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artalom helye 4"/>
          <p:cNvSpPr>
            <a:spLocks noGrp="1"/>
          </p:cNvSpPr>
          <p:nvPr>
            <p:ph sz="quarter" idx="4"/>
          </p:nvPr>
        </p:nvSpPr>
        <p:spPr>
          <a:xfrm>
            <a:off x="323528" y="260648"/>
            <a:ext cx="8420472" cy="93610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hu-HU" b="1" u="sng" dirty="0" smtClean="0">
                <a:solidFill>
                  <a:schemeClr val="bg1"/>
                </a:solidFill>
              </a:rPr>
              <a:t>Hajléktalanokért Közalapítvány pályázatai</a:t>
            </a:r>
            <a:endParaRPr lang="hu-HU" b="1" u="sng" dirty="0">
              <a:solidFill>
                <a:schemeClr val="bg1"/>
              </a:solidFill>
            </a:endParaRPr>
          </a:p>
          <a:p>
            <a:pPr marL="36576" indent="0"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83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3311968" cy="2260550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2339752" y="3390195"/>
            <a:ext cx="6480048" cy="2301240"/>
          </a:xfrm>
        </p:spPr>
        <p:txBody>
          <a:bodyPr>
            <a:normAutofit fontScale="90000"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hu-HU" sz="6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</a:t>
            </a:r>
            <a:r>
              <a:rPr lang="hu-HU" sz="6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figyelmet!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szilard.alagi</a:t>
            </a:r>
            <a:r>
              <a:rPr lang="hu-HU" sz="2200" cap="none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</a:t>
            </a:r>
            <a:r>
              <a:rPr lang="hu-HU" sz="2200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emmi.gov.hu</a:t>
            </a:r>
            <a:endParaRPr lang="hu-HU" sz="2200" cap="none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0" y="5992796"/>
            <a:ext cx="3383704" cy="888504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Szociális és Gyermekjóléti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Szolgáltatások Főosztálya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37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300" b="1" u="sng" dirty="0" smtClean="0">
                <a:solidFill>
                  <a:schemeClr val="bg1"/>
                </a:solidFill>
              </a:rPr>
              <a:t>A külső </a:t>
            </a:r>
            <a:r>
              <a:rPr lang="hu-HU" sz="4300" b="1" u="sng" dirty="0">
                <a:solidFill>
                  <a:schemeClr val="bg1"/>
                </a:solidFill>
              </a:rPr>
              <a:t>férőhely szolgáltatás I.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7544" y="1340768"/>
            <a:ext cx="8291264" cy="5184576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>
                <a:solidFill>
                  <a:schemeClr val="bg1"/>
                </a:solidFill>
              </a:rPr>
              <a:t>2017 január 1-től elérhető</a:t>
            </a:r>
          </a:p>
          <a:p>
            <a:pPr lvl="1" algn="just"/>
            <a:r>
              <a:rPr lang="hu-HU" dirty="0">
                <a:solidFill>
                  <a:schemeClr val="bg1"/>
                </a:solidFill>
              </a:rPr>
              <a:t>h</a:t>
            </a:r>
            <a:r>
              <a:rPr lang="hu-HU" dirty="0" smtClean="0">
                <a:solidFill>
                  <a:schemeClr val="bg1"/>
                </a:solidFill>
              </a:rPr>
              <a:t>ajléktalanok átmeneti szállását,</a:t>
            </a:r>
          </a:p>
          <a:p>
            <a:pPr lvl="1" algn="just"/>
            <a:r>
              <a:rPr lang="hu-HU" dirty="0">
                <a:solidFill>
                  <a:schemeClr val="bg1"/>
                </a:solidFill>
              </a:rPr>
              <a:t>h</a:t>
            </a:r>
            <a:r>
              <a:rPr lang="hu-HU" dirty="0" smtClean="0">
                <a:solidFill>
                  <a:schemeClr val="bg1"/>
                </a:solidFill>
              </a:rPr>
              <a:t>ajléktalan személyek nappali melegedőjét </a:t>
            </a:r>
            <a:r>
              <a:rPr lang="hu-HU" sz="1600" i="1" dirty="0" smtClean="0">
                <a:solidFill>
                  <a:schemeClr val="bg1"/>
                </a:solidFill>
              </a:rPr>
              <a:t>- ha az adott település nem kötelezett hajléktalan személyek átmeneti szállása szolgáltatást biztosítani - </a:t>
            </a:r>
            <a:r>
              <a:rPr lang="hu-HU" i="1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fenntartók számára.</a:t>
            </a:r>
          </a:p>
          <a:p>
            <a:pPr marL="285750" lvl="1" algn="just"/>
            <a:r>
              <a:rPr lang="hu-HU" sz="2800" dirty="0">
                <a:solidFill>
                  <a:schemeClr val="bg1"/>
                </a:solidFill>
              </a:rPr>
              <a:t>Finanszírozása a Hajléktalan személyek átmeneti szállásának biztosított normatív támogatás 50 %-a;</a:t>
            </a:r>
          </a:p>
          <a:p>
            <a:pPr marL="285750" lvl="1" algn="just"/>
            <a:r>
              <a:rPr lang="hu-HU" sz="2800" dirty="0">
                <a:solidFill>
                  <a:schemeClr val="bg1"/>
                </a:solidFill>
              </a:rPr>
              <a:t>A lakhatási szolgáltatás biztosítása történhet épületen belül vagy külső férőhelyeken (lakás, önálló ingatlan stb</a:t>
            </a:r>
            <a:r>
              <a:rPr lang="hu-HU" sz="2800" dirty="0" smtClean="0">
                <a:solidFill>
                  <a:schemeClr val="bg1"/>
                </a:solidFill>
              </a:rPr>
              <a:t>.)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800" b="1" u="sng" dirty="0" smtClean="0">
                <a:solidFill>
                  <a:schemeClr val="bg1"/>
                </a:solidFill>
              </a:rPr>
              <a:t>A </a:t>
            </a:r>
            <a:r>
              <a:rPr lang="hu-HU" sz="4800" b="1" u="sng" dirty="0">
                <a:solidFill>
                  <a:schemeClr val="bg1"/>
                </a:solidFill>
              </a:rPr>
              <a:t>külső férőhely </a:t>
            </a:r>
            <a:r>
              <a:rPr lang="hu-HU" sz="4800" b="1" u="sng" dirty="0" smtClean="0">
                <a:solidFill>
                  <a:schemeClr val="bg1"/>
                </a:solidFill>
              </a:rPr>
              <a:t>szolgáltatás </a:t>
            </a:r>
            <a:r>
              <a:rPr lang="hu-HU" sz="4400" b="1" u="sng" dirty="0">
                <a:solidFill>
                  <a:schemeClr val="bg1"/>
                </a:solidFill>
              </a:rPr>
              <a:t>II.</a:t>
            </a:r>
            <a:endParaRPr lang="hu-HU" b="1" u="sng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285750" lvl="1" algn="just"/>
            <a:r>
              <a:rPr lang="hu-HU" sz="2800" dirty="0">
                <a:solidFill>
                  <a:schemeClr val="bg1"/>
                </a:solidFill>
              </a:rPr>
              <a:t>A szükséges méretékű szociális munka biztosítható, de nem kötelező, vonatkozó létszám számítására az intézmény nem kötelezett</a:t>
            </a:r>
          </a:p>
          <a:p>
            <a:pPr lvl="1" algn="just"/>
            <a:r>
              <a:rPr lang="hu-HU" dirty="0" smtClean="0">
                <a:solidFill>
                  <a:schemeClr val="bg1"/>
                </a:solidFill>
              </a:rPr>
              <a:t>Az ellátottól lakhatási </a:t>
            </a:r>
            <a:r>
              <a:rPr lang="hu-HU" dirty="0">
                <a:solidFill>
                  <a:schemeClr val="bg1"/>
                </a:solidFill>
              </a:rPr>
              <a:t>költség </a:t>
            </a:r>
            <a:r>
              <a:rPr lang="hu-HU" dirty="0" smtClean="0">
                <a:solidFill>
                  <a:schemeClr val="bg1"/>
                </a:solidFill>
              </a:rPr>
              <a:t>kérhető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i="1" dirty="0" smtClean="0">
                <a:solidFill>
                  <a:schemeClr val="bg1"/>
                </a:solidFill>
              </a:rPr>
              <a:t>– mely nem azonos a térítési díjjal -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600" i="1" dirty="0">
                <a:solidFill>
                  <a:schemeClr val="bg1"/>
                </a:solidFill>
              </a:rPr>
              <a:t>(Lakhatási költség alatt a fűtés-, áram-, gáz-, víz- és csatornaszolgáltatásért, szemétszállításért fizetendő díjak és a közös költség együttes összege </a:t>
            </a:r>
            <a:r>
              <a:rPr lang="hu-HU" sz="1600" i="1" dirty="0" smtClean="0">
                <a:solidFill>
                  <a:schemeClr val="bg1"/>
                </a:solidFill>
              </a:rPr>
              <a:t>értendő) </a:t>
            </a:r>
          </a:p>
          <a:p>
            <a:pPr algn="just"/>
            <a:r>
              <a:rPr lang="hu-HU" sz="2800" dirty="0">
                <a:solidFill>
                  <a:schemeClr val="bg1"/>
                </a:solidFill>
              </a:rPr>
              <a:t>lakhatási szolgáltatás időtartama nem haladhatja meg a három </a:t>
            </a:r>
            <a:r>
              <a:rPr lang="hu-HU" sz="2800" dirty="0" smtClean="0">
                <a:solidFill>
                  <a:schemeClr val="bg1"/>
                </a:solidFill>
              </a:rPr>
              <a:t>évet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hu-HU" sz="3600" b="1" u="sng" dirty="0" smtClean="0">
                <a:solidFill>
                  <a:schemeClr val="bg1"/>
                </a:solidFill>
              </a:rPr>
              <a:t>A </a:t>
            </a:r>
            <a:r>
              <a:rPr lang="hu-HU" sz="3600" b="1" u="sng" dirty="0">
                <a:solidFill>
                  <a:schemeClr val="bg1"/>
                </a:solidFill>
              </a:rPr>
              <a:t>külső férőhely </a:t>
            </a:r>
            <a:r>
              <a:rPr lang="hu-HU" sz="3600" b="1" u="sng" dirty="0" smtClean="0">
                <a:solidFill>
                  <a:schemeClr val="bg1"/>
                </a:solidFill>
              </a:rPr>
              <a:t>szolgáltatás </a:t>
            </a:r>
            <a:r>
              <a:rPr lang="hu-HU" sz="3600" b="1" u="sng" dirty="0">
                <a:solidFill>
                  <a:schemeClr val="bg1"/>
                </a:solidFill>
              </a:rPr>
              <a:t>III.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2629401"/>
              </p:ext>
            </p:extLst>
          </p:nvPr>
        </p:nvGraphicFramePr>
        <p:xfrm>
          <a:off x="683568" y="1268760"/>
          <a:ext cx="7582793" cy="523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6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hu-HU" b="1" u="sng" dirty="0">
                <a:solidFill>
                  <a:schemeClr val="bg1"/>
                </a:solidFill>
              </a:rPr>
              <a:t>A külső férőhely szolgáltatás </a:t>
            </a:r>
            <a:r>
              <a:rPr lang="hu-HU" b="1" u="sng" dirty="0" smtClean="0">
                <a:solidFill>
                  <a:schemeClr val="bg1"/>
                </a:solidFill>
              </a:rPr>
              <a:t>IV.</a:t>
            </a:r>
            <a:br>
              <a:rPr lang="hu-HU" b="1" u="sng" dirty="0" smtClean="0">
                <a:solidFill>
                  <a:schemeClr val="bg1"/>
                </a:solidFill>
              </a:rPr>
            </a:br>
            <a:r>
              <a:rPr lang="hu-HU" sz="2400" i="1" dirty="0" smtClean="0">
                <a:solidFill>
                  <a:schemeClr val="bg1"/>
                </a:solidFill>
              </a:rPr>
              <a:t>Életképek</a:t>
            </a:r>
            <a:endParaRPr lang="hu-HU" sz="2400" i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79816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279624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u-HU" b="1" u="sng" dirty="0">
                <a:solidFill>
                  <a:schemeClr val="bg1"/>
                </a:solidFill>
              </a:rPr>
              <a:t>Elsőként lakhatás program </a:t>
            </a:r>
            <a:r>
              <a:rPr lang="hu-HU" b="1" u="sng" dirty="0" smtClean="0">
                <a:solidFill>
                  <a:schemeClr val="bg1"/>
                </a:solidFill>
              </a:rPr>
              <a:t>I.</a:t>
            </a:r>
            <a:endParaRPr lang="hu-HU" b="1" u="sng" dirty="0">
              <a:solidFill>
                <a:schemeClr val="bg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quarter" idx="4"/>
          </p:nvPr>
        </p:nvSpPr>
        <p:spPr>
          <a:xfrm>
            <a:off x="457200" y="1600200"/>
            <a:ext cx="8075240" cy="4525963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hu-HU" sz="2800" dirty="0">
                <a:solidFill>
                  <a:schemeClr val="bg1"/>
                </a:solidFill>
              </a:rPr>
              <a:t>Az „Elsőként lakhatás” szemlélet hitvallása, hogy minden ember képes önállóan lakni, a lépcsőzetes kiléptetést kihagyva azt tartja indokoltnak, hogy az érintetteket a lehető legrövidebb időn belül önálló lakhatásba szükséges elhelyezni. A lakhatás feltételei a normálisan elvárható mértéket nem haladhatják meg. Az „Elsőként lakhatás” megközelítés eredetileg a ”krónikus,” hosszan utcán élő, egészségügyi és mentális betegségekkel küzdő hajléktalan emberek segítségét tűzte ki célul. </a:t>
            </a:r>
          </a:p>
        </p:txBody>
      </p:sp>
    </p:spTree>
    <p:extLst>
      <p:ext uri="{BB962C8B-B14F-4D97-AF65-F5344CB8AC3E}">
        <p14:creationId xmlns:p14="http://schemas.microsoft.com/office/powerpoint/2010/main" val="4652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u="sng" dirty="0">
                <a:solidFill>
                  <a:schemeClr val="bg1"/>
                </a:solidFill>
              </a:rPr>
              <a:t>Elsőként lakhatás </a:t>
            </a:r>
            <a:r>
              <a:rPr lang="hu-HU" b="1" u="sng" dirty="0" smtClean="0">
                <a:solidFill>
                  <a:schemeClr val="bg1"/>
                </a:solidFill>
              </a:rPr>
              <a:t>program </a:t>
            </a:r>
            <a:r>
              <a:rPr lang="hu-HU" b="1" u="sng" dirty="0">
                <a:solidFill>
                  <a:schemeClr val="bg1"/>
                </a:solidFill>
              </a:rPr>
              <a:t>II.</a:t>
            </a:r>
            <a:br>
              <a:rPr lang="hu-HU" b="1" u="sng" dirty="0">
                <a:solidFill>
                  <a:schemeClr val="bg1"/>
                </a:solidFill>
              </a:rPr>
            </a:br>
            <a:r>
              <a:rPr lang="hu-HU" sz="2200" i="1" dirty="0">
                <a:solidFill>
                  <a:schemeClr val="bg1"/>
                </a:solidFill>
              </a:rPr>
              <a:t>EFOP-1.1.4-16 és a VEKOP-7.1.5-16 „Elsőként lakhatás” standard pályázatos </a:t>
            </a:r>
            <a:r>
              <a:rPr lang="hu-HU" sz="2200" i="1" dirty="0" smtClean="0">
                <a:solidFill>
                  <a:schemeClr val="bg1"/>
                </a:solidFill>
              </a:rPr>
              <a:t>projektek</a:t>
            </a:r>
            <a:r>
              <a:rPr lang="hu-HU" sz="2700" dirty="0"/>
              <a:t/>
            </a:r>
            <a:br>
              <a:rPr lang="hu-HU" sz="2700" dirty="0"/>
            </a:br>
            <a:endParaRPr lang="hu-HU" sz="27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5256584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chemeClr val="bg1"/>
                </a:solidFill>
              </a:rPr>
              <a:t>Az </a:t>
            </a:r>
            <a:r>
              <a:rPr lang="hu-HU" b="1" dirty="0">
                <a:solidFill>
                  <a:schemeClr val="bg1"/>
                </a:solidFill>
              </a:rPr>
              <a:t>„Elsőként lakhatás” </a:t>
            </a:r>
            <a:r>
              <a:rPr lang="hu-HU" b="1" dirty="0" smtClean="0">
                <a:solidFill>
                  <a:schemeClr val="bg1"/>
                </a:solidFill>
              </a:rPr>
              <a:t>alapelvei: </a:t>
            </a:r>
            <a:endParaRPr lang="hu-HU" b="1" dirty="0">
              <a:solidFill>
                <a:schemeClr val="bg1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lakhatás emberi jog,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szolgáltatást igénybe vevőt tiszteletben kell tartani, és biztosítani kell számára a választás lehetőségét és a saját élete feletti önrendelkezés jogát,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lakhatás és a gondozási folyamat </a:t>
            </a:r>
            <a:r>
              <a:rPr lang="hu-HU" b="1" dirty="0" smtClean="0">
                <a:solidFill>
                  <a:schemeClr val="bg1"/>
                </a:solidFill>
              </a:rPr>
              <a:t>szétválasztásra kell, hogy kerüljenek, </a:t>
            </a:r>
            <a:endParaRPr lang="hu-HU" b="1" dirty="0">
              <a:solidFill>
                <a:schemeClr val="bg1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segítő kapcsolatban a felépülés ösztönzésére és ártalomcsökkentésre kell a figyelmet szentelni és nem szabja feltételnek a teljes absztinenciát,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 smtClean="0">
                <a:solidFill>
                  <a:schemeClr val="bg1"/>
                </a:solidFill>
              </a:rPr>
              <a:t>kényszermentes </a:t>
            </a:r>
            <a:r>
              <a:rPr lang="hu-HU" b="1" dirty="0">
                <a:solidFill>
                  <a:schemeClr val="bg1"/>
                </a:solidFill>
              </a:rPr>
              <a:t>és személyközpontú aktív együttműködés, rugalmas segítségnyújtás amíg arra szükség van.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b="1" dirty="0">
                <a:solidFill>
                  <a:schemeClr val="bg1"/>
                </a:solidFill>
              </a:rPr>
              <a:t>A legtöbb szolgáltatás már az önálló lakhatásban történik és azok tartalma, hossza az ügyfél szükségleteihez és döntéséhez igazodik. 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2800" b="1" u="sng" dirty="0">
                <a:solidFill>
                  <a:schemeClr val="bg1"/>
                </a:solidFill>
              </a:rPr>
              <a:t>Elsőként lakhatás program </a:t>
            </a:r>
            <a:r>
              <a:rPr lang="hu-HU" sz="2800" b="1" u="sng" dirty="0" smtClean="0">
                <a:solidFill>
                  <a:schemeClr val="bg1"/>
                </a:solidFill>
              </a:rPr>
              <a:t>III.</a:t>
            </a:r>
            <a:br>
              <a:rPr lang="hu-HU" sz="2800" b="1" u="sng" dirty="0" smtClean="0">
                <a:solidFill>
                  <a:schemeClr val="bg1"/>
                </a:solidFill>
              </a:rPr>
            </a:br>
            <a:r>
              <a:rPr lang="hu-HU" sz="2400" i="1" dirty="0" smtClean="0">
                <a:solidFill>
                  <a:schemeClr val="bg1"/>
                </a:solidFill>
              </a:rPr>
              <a:t>Beavatkozási fázisok</a:t>
            </a:r>
            <a:endParaRPr lang="hu-HU" sz="2400" i="1" dirty="0">
              <a:solidFill>
                <a:schemeClr val="bg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467544" y="1232756"/>
            <a:ext cx="4040188" cy="50405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Állapotfelmérés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7544" y="1847376"/>
            <a:ext cx="4040188" cy="4680520"/>
          </a:xfrm>
        </p:spPr>
        <p:txBody>
          <a:bodyPr>
            <a:normAutofit fontScale="62500" lnSpcReduction="20000"/>
          </a:bodyPr>
          <a:lstStyle/>
          <a:p>
            <a:pPr marL="448056" lvl="1" indent="0">
              <a:buNone/>
            </a:pPr>
            <a:endParaRPr lang="hu-HU" sz="2600" dirty="0"/>
          </a:p>
          <a:p>
            <a:r>
              <a:rPr lang="hu-HU" sz="2600" b="1" dirty="0">
                <a:solidFill>
                  <a:schemeClr val="bg1"/>
                </a:solidFill>
              </a:rPr>
              <a:t>Komplex </a:t>
            </a:r>
            <a:r>
              <a:rPr lang="hu-HU" sz="2600" b="1" dirty="0" smtClean="0">
                <a:solidFill>
                  <a:schemeClr val="bg1"/>
                </a:solidFill>
              </a:rPr>
              <a:t>szükségletfelmérés,</a:t>
            </a:r>
            <a:endParaRPr lang="hu-HU" sz="2600" b="1" dirty="0">
              <a:solidFill>
                <a:schemeClr val="bg1"/>
              </a:solidFill>
            </a:endParaRPr>
          </a:p>
          <a:p>
            <a:r>
              <a:rPr lang="hu-HU" sz="2600" b="1" dirty="0">
                <a:solidFill>
                  <a:schemeClr val="bg1"/>
                </a:solidFill>
              </a:rPr>
              <a:t>Egészségügyi, fizikai </a:t>
            </a:r>
            <a:r>
              <a:rPr lang="hu-HU" sz="2600" b="1" dirty="0" smtClean="0">
                <a:solidFill>
                  <a:schemeClr val="bg1"/>
                </a:solidFill>
              </a:rPr>
              <a:t>állapot felmérése,</a:t>
            </a:r>
            <a:endParaRPr lang="hu-HU" sz="2600" b="1" dirty="0">
              <a:solidFill>
                <a:schemeClr val="bg1"/>
              </a:solidFill>
            </a:endParaRPr>
          </a:p>
          <a:p>
            <a:r>
              <a:rPr lang="hu-HU" sz="2600" b="1" dirty="0">
                <a:solidFill>
                  <a:schemeClr val="bg1"/>
                </a:solidFill>
              </a:rPr>
              <a:t>Mentális, pszichológiai </a:t>
            </a:r>
            <a:r>
              <a:rPr lang="hu-HU" sz="2600" b="1" dirty="0" smtClean="0">
                <a:solidFill>
                  <a:schemeClr val="bg1"/>
                </a:solidFill>
              </a:rPr>
              <a:t>állapot felmérése,</a:t>
            </a:r>
            <a:endParaRPr lang="hu-HU" sz="2600" b="1" dirty="0">
              <a:solidFill>
                <a:schemeClr val="bg1"/>
              </a:solidFill>
            </a:endParaRPr>
          </a:p>
          <a:p>
            <a:r>
              <a:rPr lang="hu-HU" sz="2600" b="1" dirty="0" err="1">
                <a:solidFill>
                  <a:schemeClr val="bg1"/>
                </a:solidFill>
              </a:rPr>
              <a:t>Addiktológiai</a:t>
            </a:r>
            <a:r>
              <a:rPr lang="hu-HU" sz="2600" b="1" dirty="0">
                <a:solidFill>
                  <a:schemeClr val="bg1"/>
                </a:solidFill>
              </a:rPr>
              <a:t>, pszichiátriai </a:t>
            </a:r>
            <a:r>
              <a:rPr lang="hu-HU" sz="2600" b="1" dirty="0" smtClean="0">
                <a:solidFill>
                  <a:schemeClr val="bg1"/>
                </a:solidFill>
              </a:rPr>
              <a:t>állapot felmérése</a:t>
            </a:r>
            <a:endParaRPr lang="hu-HU" sz="2600" b="1" dirty="0">
              <a:solidFill>
                <a:schemeClr val="bg1"/>
              </a:solidFill>
            </a:endParaRPr>
          </a:p>
          <a:p>
            <a:r>
              <a:rPr lang="hu-HU" sz="2600" b="1" dirty="0">
                <a:solidFill>
                  <a:schemeClr val="bg1"/>
                </a:solidFill>
              </a:rPr>
              <a:t>Szociális helyzet, kapcsolatrendszer, lakhatási </a:t>
            </a:r>
            <a:r>
              <a:rPr lang="hu-HU" sz="2600" b="1" dirty="0" smtClean="0">
                <a:solidFill>
                  <a:schemeClr val="bg1"/>
                </a:solidFill>
              </a:rPr>
              <a:t>előzmények felmérése,</a:t>
            </a:r>
            <a:endParaRPr lang="hu-HU" sz="2600" b="1" dirty="0">
              <a:solidFill>
                <a:schemeClr val="bg1"/>
              </a:solidFill>
            </a:endParaRPr>
          </a:p>
          <a:p>
            <a:r>
              <a:rPr lang="hu-HU" sz="2600" b="1" dirty="0">
                <a:solidFill>
                  <a:schemeClr val="bg1"/>
                </a:solidFill>
              </a:rPr>
              <a:t>Képzettség, munkaerő piaci helyzet, pályaorientáció, </a:t>
            </a:r>
            <a:r>
              <a:rPr lang="hu-HU" sz="2600" b="1" dirty="0" smtClean="0">
                <a:solidFill>
                  <a:schemeClr val="bg1"/>
                </a:solidFill>
              </a:rPr>
              <a:t>motiváció felmérése,</a:t>
            </a:r>
            <a:endParaRPr lang="hu-HU" sz="2600" b="1" dirty="0">
              <a:solidFill>
                <a:schemeClr val="bg1"/>
              </a:solidFill>
            </a:endParaRPr>
          </a:p>
          <a:p>
            <a:r>
              <a:rPr lang="hu-HU" sz="2600" b="1" dirty="0">
                <a:solidFill>
                  <a:schemeClr val="bg1"/>
                </a:solidFill>
              </a:rPr>
              <a:t>Kulcskompetencia, </a:t>
            </a:r>
            <a:r>
              <a:rPr lang="hu-HU" sz="2600" b="1" dirty="0" smtClean="0">
                <a:solidFill>
                  <a:schemeClr val="bg1"/>
                </a:solidFill>
              </a:rPr>
              <a:t>készségek felmérése,</a:t>
            </a:r>
            <a:endParaRPr lang="hu-HU" sz="2600" b="1" dirty="0">
              <a:solidFill>
                <a:schemeClr val="bg1"/>
              </a:solidFill>
            </a:endParaRPr>
          </a:p>
          <a:p>
            <a:r>
              <a:rPr lang="hu-HU" sz="2600" b="1" dirty="0">
                <a:solidFill>
                  <a:schemeClr val="bg1"/>
                </a:solidFill>
              </a:rPr>
              <a:t>Üzemorvosi/munka alkalmassági/ pályaalkalmassági </a:t>
            </a:r>
            <a:r>
              <a:rPr lang="hu-HU" sz="2600" b="1" dirty="0" smtClean="0">
                <a:solidFill>
                  <a:schemeClr val="bg1"/>
                </a:solidFill>
              </a:rPr>
              <a:t>vizsgálat. </a:t>
            </a:r>
            <a:endParaRPr lang="hu-HU" sz="2600" b="1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4719092" y="1196752"/>
            <a:ext cx="4041775" cy="504056"/>
          </a:xfrm>
        </p:spPr>
        <p:txBody>
          <a:bodyPr/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Mentorálás</a:t>
            </a:r>
            <a:r>
              <a:rPr lang="hu-HU" dirty="0" smtClean="0">
                <a:solidFill>
                  <a:schemeClr val="bg1"/>
                </a:solidFill>
              </a:rPr>
              <a:t>, segítés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4507732" y="1785801"/>
            <a:ext cx="4464496" cy="5328592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600"/>
              </a:spcBef>
            </a:pPr>
            <a:r>
              <a:rPr lang="hu-HU" sz="5200" b="1" dirty="0">
                <a:solidFill>
                  <a:schemeClr val="bg1"/>
                </a:solidFill>
              </a:rPr>
              <a:t>Személyes segítés, szükségletekhez igazodó szociális munka, egyéni </a:t>
            </a:r>
            <a:r>
              <a:rPr lang="hu-HU" sz="5200" b="1" dirty="0" smtClean="0">
                <a:solidFill>
                  <a:schemeClr val="bg1"/>
                </a:solidFill>
              </a:rPr>
              <a:t>esetkezelés, </a:t>
            </a:r>
          </a:p>
          <a:p>
            <a:pPr algn="just">
              <a:spcBef>
                <a:spcPts val="600"/>
              </a:spcBef>
            </a:pPr>
            <a:r>
              <a:rPr lang="hu-HU" sz="5200" b="1" dirty="0" smtClean="0">
                <a:solidFill>
                  <a:schemeClr val="bg1"/>
                </a:solidFill>
              </a:rPr>
              <a:t>Információnyújtás, tanácsadás</a:t>
            </a:r>
          </a:p>
          <a:p>
            <a:pPr algn="just">
              <a:spcBef>
                <a:spcPts val="600"/>
              </a:spcBef>
            </a:pPr>
            <a:r>
              <a:rPr lang="hu-HU" sz="5200" b="1" dirty="0" smtClean="0">
                <a:solidFill>
                  <a:schemeClr val="bg1"/>
                </a:solidFill>
              </a:rPr>
              <a:t>A szociális </a:t>
            </a:r>
            <a:r>
              <a:rPr lang="hu-HU" sz="5200" b="1" dirty="0">
                <a:solidFill>
                  <a:schemeClr val="bg1"/>
                </a:solidFill>
              </a:rPr>
              <a:t>szolgáltatókkal kapcsolatfelvétel, kapcsolattartás és hivatalos ügyek intézésében való </a:t>
            </a:r>
            <a:r>
              <a:rPr lang="hu-HU" sz="5200" b="1" dirty="0" smtClean="0">
                <a:solidFill>
                  <a:schemeClr val="bg1"/>
                </a:solidFill>
              </a:rPr>
              <a:t>segítségnyújtás,</a:t>
            </a:r>
            <a:endParaRPr lang="hu-HU" sz="52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5200" b="1" dirty="0" smtClean="0">
                <a:solidFill>
                  <a:schemeClr val="bg1"/>
                </a:solidFill>
              </a:rPr>
              <a:t>Csoportos </a:t>
            </a:r>
            <a:r>
              <a:rPr lang="hu-HU" sz="5200" b="1" dirty="0" err="1">
                <a:solidFill>
                  <a:schemeClr val="bg1"/>
                </a:solidFill>
              </a:rPr>
              <a:t>mentorálás</a:t>
            </a:r>
            <a:r>
              <a:rPr lang="hu-HU" sz="5200" b="1" dirty="0">
                <a:solidFill>
                  <a:schemeClr val="bg1"/>
                </a:solidFill>
              </a:rPr>
              <a:t>/ </a:t>
            </a:r>
            <a:r>
              <a:rPr lang="hu-HU" sz="5200" b="1" dirty="0" smtClean="0">
                <a:solidFill>
                  <a:schemeClr val="bg1"/>
                </a:solidFill>
              </a:rPr>
              <a:t>fejlesztés,</a:t>
            </a:r>
            <a:endParaRPr lang="hu-HU" sz="52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5200" b="1" dirty="0">
                <a:solidFill>
                  <a:schemeClr val="bg1"/>
                </a:solidFill>
              </a:rPr>
              <a:t>Krízisügyeletben történő </a:t>
            </a:r>
            <a:r>
              <a:rPr lang="hu-HU" sz="5200" b="1" dirty="0" smtClean="0">
                <a:solidFill>
                  <a:schemeClr val="bg1"/>
                </a:solidFill>
              </a:rPr>
              <a:t>beavatkozások,</a:t>
            </a:r>
            <a:endParaRPr lang="hu-HU" sz="52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5200" b="1" dirty="0" smtClean="0">
                <a:solidFill>
                  <a:schemeClr val="bg1"/>
                </a:solidFill>
              </a:rPr>
              <a:t>Konfliktuskezelés, Krízisintervenció,</a:t>
            </a:r>
            <a:endParaRPr lang="hu-HU" sz="52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5200" b="1" dirty="0" smtClean="0">
                <a:solidFill>
                  <a:schemeClr val="bg1"/>
                </a:solidFill>
              </a:rPr>
              <a:t>Lakhatási </a:t>
            </a:r>
            <a:r>
              <a:rPr lang="hu-HU" sz="5200" b="1" dirty="0">
                <a:solidFill>
                  <a:schemeClr val="bg1"/>
                </a:solidFill>
              </a:rPr>
              <a:t>lehetőségek felkutatása, lakásbérleti szerződések megkötésének </a:t>
            </a:r>
            <a:r>
              <a:rPr lang="hu-HU" sz="5200" b="1" dirty="0" smtClean="0">
                <a:solidFill>
                  <a:schemeClr val="bg1"/>
                </a:solidFill>
              </a:rPr>
              <a:t>segítése,</a:t>
            </a:r>
            <a:endParaRPr lang="hu-HU" sz="52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5200" b="1" dirty="0">
                <a:solidFill>
                  <a:schemeClr val="bg1"/>
                </a:solidFill>
              </a:rPr>
              <a:t>A célcsoporttagok önálló életvitelre való  felkészítése, </a:t>
            </a:r>
            <a:endParaRPr lang="hu-HU" sz="5200" b="1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5200" b="1" dirty="0" smtClean="0">
                <a:solidFill>
                  <a:schemeClr val="bg1"/>
                </a:solidFill>
              </a:rPr>
              <a:t>Kapcsolattartás </a:t>
            </a:r>
            <a:r>
              <a:rPr lang="hu-HU" sz="5200" b="1" dirty="0">
                <a:solidFill>
                  <a:schemeClr val="bg1"/>
                </a:solidFill>
              </a:rPr>
              <a:t>lakóközösséggel, </a:t>
            </a:r>
            <a:r>
              <a:rPr lang="hu-HU" sz="5200" b="1" dirty="0" smtClean="0">
                <a:solidFill>
                  <a:schemeClr val="bg1"/>
                </a:solidFill>
              </a:rPr>
              <a:t>lakástulajdonosokkal, munkáltatóval,</a:t>
            </a:r>
            <a:endParaRPr lang="hu-HU" sz="52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5200" b="1" dirty="0">
                <a:solidFill>
                  <a:schemeClr val="bg1"/>
                </a:solidFill>
              </a:rPr>
              <a:t>Álláslehetőségek felkutatása, </a:t>
            </a:r>
            <a:r>
              <a:rPr lang="hu-HU" sz="5200" b="1" dirty="0" smtClean="0">
                <a:solidFill>
                  <a:schemeClr val="bg1"/>
                </a:solidFill>
              </a:rPr>
              <a:t>a célcsoporttagok </a:t>
            </a:r>
            <a:r>
              <a:rPr lang="hu-HU" sz="5200" b="1" dirty="0">
                <a:solidFill>
                  <a:schemeClr val="bg1"/>
                </a:solidFill>
              </a:rPr>
              <a:t>felkészítése a </a:t>
            </a:r>
            <a:r>
              <a:rPr lang="hu-HU" sz="5200" b="1" dirty="0" smtClean="0">
                <a:solidFill>
                  <a:schemeClr val="bg1"/>
                </a:solidFill>
              </a:rPr>
              <a:t>munkavállalásra,</a:t>
            </a:r>
            <a:endParaRPr lang="hu-HU" sz="52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5200" b="1" dirty="0" smtClean="0">
                <a:solidFill>
                  <a:schemeClr val="bg1"/>
                </a:solidFill>
              </a:rPr>
              <a:t>Családi </a:t>
            </a:r>
            <a:r>
              <a:rPr lang="hu-HU" sz="5200" b="1" dirty="0">
                <a:solidFill>
                  <a:schemeClr val="bg1"/>
                </a:solidFill>
              </a:rPr>
              <a:t>és támogató társadalmi kapcsolatok kialakításának </a:t>
            </a:r>
            <a:r>
              <a:rPr lang="hu-HU" sz="5200" b="1" dirty="0" smtClean="0">
                <a:solidFill>
                  <a:schemeClr val="bg1"/>
                </a:solidFill>
              </a:rPr>
              <a:t>segítése,</a:t>
            </a:r>
            <a:endParaRPr lang="hu-HU" sz="5200" b="1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hu-HU" sz="5200" b="1" dirty="0">
                <a:solidFill>
                  <a:schemeClr val="bg1"/>
                </a:solidFill>
              </a:rPr>
              <a:t>U</a:t>
            </a:r>
            <a:r>
              <a:rPr lang="hu-HU" sz="5200" b="1" dirty="0" smtClean="0">
                <a:solidFill>
                  <a:schemeClr val="bg1"/>
                </a:solidFill>
              </a:rPr>
              <a:t>tógondozás/nyomon követés</a:t>
            </a:r>
            <a:r>
              <a:rPr lang="hu-HU" sz="5600" b="1" dirty="0" smtClean="0">
                <a:solidFill>
                  <a:schemeClr val="bg1"/>
                </a:solidFill>
              </a:rPr>
              <a:t>.</a:t>
            </a:r>
            <a:endParaRPr lang="hu-HU" sz="5600" b="1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10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2851</TotalTime>
  <Words>1370</Words>
  <Application>Microsoft Office PowerPoint</Application>
  <PresentationFormat>Diavetítés a képernyőre (4:3 oldalarány)</PresentationFormat>
  <Paragraphs>320</Paragraphs>
  <Slides>27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Szelet</vt:lpstr>
      <vt:lpstr>LAKÁSBAN LAKHATÁS LEHETŐSÉGEI  HAZAI MEGVALÓSÍTÁSÚ LAKHATÁSI PROGRAMOK   2019.09.12. Balatonföldvár Alagi Szilárd</vt:lpstr>
      <vt:lpstr>Jelenleg igénybe vehető lakhatási programok</vt:lpstr>
      <vt:lpstr>A külső férőhely szolgáltatás I. </vt:lpstr>
      <vt:lpstr>A külső férőhely szolgáltatás II.</vt:lpstr>
      <vt:lpstr>A külső férőhely szolgáltatás III.</vt:lpstr>
      <vt:lpstr>A külső férőhely szolgáltatás IV. Életképek</vt:lpstr>
      <vt:lpstr>Elsőként lakhatás program I.</vt:lpstr>
      <vt:lpstr>Elsőként lakhatás program II. EFOP-1.1.4-16 és a VEKOP-7.1.5-16 „Elsőként lakhatás” standard pályázatos projektek </vt:lpstr>
      <vt:lpstr>Elsőként lakhatás program III. Beavatkozási fázisok</vt:lpstr>
      <vt:lpstr>Elsőként lakhatás program IV. A projekt számokban</vt:lpstr>
      <vt:lpstr>Elsőként lakhatás program V. A projektek települési megoszlása</vt:lpstr>
      <vt:lpstr>Elsőként lakhatás program VI. Életképek a projektből </vt:lpstr>
      <vt:lpstr>HOMELAB projekt</vt:lpstr>
      <vt:lpstr>Utcáról Lakásba! Egyesület I.</vt:lpstr>
      <vt:lpstr>Utcáról Lakásba! Egyesület II.</vt:lpstr>
      <vt:lpstr>Utcáról Lakásba! Egyesület III. Életképek </vt:lpstr>
      <vt:lpstr>Utcáról Lakásba! Egyesület IV. Életképek </vt:lpstr>
      <vt:lpstr>Magyar Máltai Szeretetszolgálat I. „VESZOL”</vt:lpstr>
      <vt:lpstr>PowerPoint bemutató</vt:lpstr>
      <vt:lpstr>Magyar Máltai Szeretetszolgálat III. „VESZOL” </vt:lpstr>
      <vt:lpstr>Magyar Máltai Szeretetszolgálat IV. „VESZOL” a modell</vt:lpstr>
      <vt:lpstr>Magyar Máltai Szeretetszolgálat V. „VESZOL” a modell</vt:lpstr>
      <vt:lpstr>Magyar Máltai Szeretetszolgálat VI. „VESZOL” életképek</vt:lpstr>
      <vt:lpstr>PowerPoint bemutató</vt:lpstr>
      <vt:lpstr>PowerPoint bemutató</vt:lpstr>
      <vt:lpstr>PowerPoint bemutató</vt:lpstr>
      <vt:lpstr>Köszönöm a figyelmet!   szilard.alagi@emmi.gov.hu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Fekvőbetegek a hajléktalan ellátásban</dc:title>
  <dc:creator>Alagi Szilárd</dc:creator>
  <cp:lastModifiedBy>Alagi Szilárd</cp:lastModifiedBy>
  <cp:revision>176</cp:revision>
  <dcterms:created xsi:type="dcterms:W3CDTF">2018-09-04T08:17:50Z</dcterms:created>
  <dcterms:modified xsi:type="dcterms:W3CDTF">2019-09-11T11:37:38Z</dcterms:modified>
</cp:coreProperties>
</file>