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9B8B5-1CE1-4CFD-BEEE-D36C2DF2B563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B07D017C-B0C5-4350-8D15-89CA2EC95F87}">
      <dgm:prSet phldrT="[Szöveg]" custT="1"/>
      <dgm:spPr/>
      <dgm:t>
        <a:bodyPr/>
        <a:lstStyle/>
        <a:p>
          <a:r>
            <a:rPr lang="hu-HU" sz="1050" dirty="0" smtClean="0"/>
            <a:t>Fedél nélküliek</a:t>
          </a:r>
          <a:endParaRPr lang="hu-HU" sz="1050"/>
        </a:p>
      </dgm:t>
    </dgm:pt>
    <dgm:pt modelId="{DE1897D6-B081-42E2-8CE4-AA6A630B9CA8}" type="parTrans" cxnId="{C4C4A093-4515-4AA5-9337-6A208F2712E5}">
      <dgm:prSet/>
      <dgm:spPr/>
      <dgm:t>
        <a:bodyPr/>
        <a:lstStyle/>
        <a:p>
          <a:endParaRPr lang="hu-HU" sz="3600"/>
        </a:p>
      </dgm:t>
    </dgm:pt>
    <dgm:pt modelId="{F22DABA8-F477-4E93-A1E3-B0BE5E780B0D}" type="sibTrans" cxnId="{C4C4A093-4515-4AA5-9337-6A208F2712E5}">
      <dgm:prSet/>
      <dgm:spPr/>
      <dgm:t>
        <a:bodyPr/>
        <a:lstStyle/>
        <a:p>
          <a:endParaRPr lang="hu-HU" sz="3600"/>
        </a:p>
      </dgm:t>
    </dgm:pt>
    <dgm:pt modelId="{DF1177B2-089F-4598-8C84-AA73297329D8}">
      <dgm:prSet custT="1"/>
      <dgm:spPr/>
      <dgm:t>
        <a:bodyPr/>
        <a:lstStyle/>
        <a:p>
          <a:r>
            <a:rPr lang="hu-HU" sz="1050" dirty="0" smtClean="0"/>
            <a:t>Hajléktalan emberek számára működtetett intézmények lakhatási szolgáltatásait igénybe vevő emberek </a:t>
          </a:r>
        </a:p>
      </dgm:t>
    </dgm:pt>
    <dgm:pt modelId="{59229A1E-81DB-4B15-9CC9-B446CC27E6FE}" type="parTrans" cxnId="{D49FC8A9-2AD1-488F-AD1C-DD46B1BD527D}">
      <dgm:prSet/>
      <dgm:spPr/>
      <dgm:t>
        <a:bodyPr/>
        <a:lstStyle/>
        <a:p>
          <a:endParaRPr lang="hu-HU" sz="3600"/>
        </a:p>
      </dgm:t>
    </dgm:pt>
    <dgm:pt modelId="{86FBC431-373F-44CB-90E9-E1097FFD2359}" type="sibTrans" cxnId="{D49FC8A9-2AD1-488F-AD1C-DD46B1BD527D}">
      <dgm:prSet/>
      <dgm:spPr/>
      <dgm:t>
        <a:bodyPr/>
        <a:lstStyle/>
        <a:p>
          <a:endParaRPr lang="hu-HU" sz="3600"/>
        </a:p>
      </dgm:t>
    </dgm:pt>
    <dgm:pt modelId="{B0FAE46D-1F92-4B0F-BF16-847431EF75EE}">
      <dgm:prSet custT="1"/>
      <dgm:spPr/>
      <dgm:t>
        <a:bodyPr/>
        <a:lstStyle/>
        <a:p>
          <a:r>
            <a:rPr lang="hu-HU" sz="900" dirty="0" smtClean="0"/>
            <a:t>Hajléktalan </a:t>
          </a:r>
          <a:r>
            <a:rPr lang="hu-HU" sz="900" dirty="0"/>
            <a:t>szállón élő emberek </a:t>
          </a:r>
          <a:endParaRPr lang="hu-HU" sz="900" dirty="0" smtClean="0"/>
        </a:p>
      </dgm:t>
    </dgm:pt>
    <dgm:pt modelId="{C090A5C0-05E1-4D9F-9A5E-38B400188F0B}" type="parTrans" cxnId="{F04A4E68-5F19-4640-BAAC-F803100157A5}">
      <dgm:prSet/>
      <dgm:spPr/>
      <dgm:t>
        <a:bodyPr/>
        <a:lstStyle/>
        <a:p>
          <a:endParaRPr lang="hu-HU" sz="3600"/>
        </a:p>
      </dgm:t>
    </dgm:pt>
    <dgm:pt modelId="{D2E27F83-8D49-4B39-86A7-320AB0B4125F}" type="sibTrans" cxnId="{F04A4E68-5F19-4640-BAAC-F803100157A5}">
      <dgm:prSet/>
      <dgm:spPr/>
      <dgm:t>
        <a:bodyPr/>
        <a:lstStyle/>
        <a:p>
          <a:endParaRPr lang="hu-HU" sz="3600"/>
        </a:p>
      </dgm:t>
    </dgm:pt>
    <dgm:pt modelId="{3FA90F04-F732-47BD-9E31-2BD307567522}">
      <dgm:prSet custT="1"/>
      <dgm:spPr/>
      <dgm:t>
        <a:bodyPr/>
        <a:lstStyle/>
        <a:p>
          <a:r>
            <a:rPr lang="hu-HU" sz="900" dirty="0" smtClean="0"/>
            <a:t>Átmeneti szálló</a:t>
          </a:r>
        </a:p>
      </dgm:t>
    </dgm:pt>
    <dgm:pt modelId="{D25608E0-CDC0-4CCB-BFF3-575C2300708F}" type="parTrans" cxnId="{8F8B7218-C9AB-4DFA-8952-729DD83D15B8}">
      <dgm:prSet/>
      <dgm:spPr/>
      <dgm:t>
        <a:bodyPr/>
        <a:lstStyle/>
        <a:p>
          <a:endParaRPr lang="hu-HU" sz="3600"/>
        </a:p>
      </dgm:t>
    </dgm:pt>
    <dgm:pt modelId="{16837ED5-F295-4425-B112-0A5CDB3265F2}" type="sibTrans" cxnId="{8F8B7218-C9AB-4DFA-8952-729DD83D15B8}">
      <dgm:prSet/>
      <dgm:spPr/>
      <dgm:t>
        <a:bodyPr/>
        <a:lstStyle/>
        <a:p>
          <a:endParaRPr lang="hu-HU" sz="3600"/>
        </a:p>
      </dgm:t>
    </dgm:pt>
    <dgm:pt modelId="{80AA85C2-AC42-41C4-874C-BC3BA53BC6F1}">
      <dgm:prSet custT="1"/>
      <dgm:spPr/>
      <dgm:t>
        <a:bodyPr/>
        <a:lstStyle/>
        <a:p>
          <a:r>
            <a:rPr lang="hu-HU" sz="900" dirty="0" smtClean="0"/>
            <a:t>Átmeneti </a:t>
          </a:r>
          <a:r>
            <a:rPr lang="hu-HU" sz="900" dirty="0"/>
            <a:t>támogatott </a:t>
          </a:r>
          <a:r>
            <a:rPr lang="hu-HU" sz="900" dirty="0" smtClean="0"/>
            <a:t>lakhatás</a:t>
          </a:r>
        </a:p>
      </dgm:t>
    </dgm:pt>
    <dgm:pt modelId="{68650612-D05F-4C8F-B1CD-D9588170E4F0}" type="parTrans" cxnId="{19C3E78D-3483-45ED-BF0D-69ECE98207FF}">
      <dgm:prSet/>
      <dgm:spPr/>
      <dgm:t>
        <a:bodyPr/>
        <a:lstStyle/>
        <a:p>
          <a:endParaRPr lang="hu-HU" sz="3600"/>
        </a:p>
      </dgm:t>
    </dgm:pt>
    <dgm:pt modelId="{85CFC45F-6BC9-45A1-8C46-54326010544F}" type="sibTrans" cxnId="{19C3E78D-3483-45ED-BF0D-69ECE98207FF}">
      <dgm:prSet/>
      <dgm:spPr/>
      <dgm:t>
        <a:bodyPr/>
        <a:lstStyle/>
        <a:p>
          <a:endParaRPr lang="hu-HU" sz="3600"/>
        </a:p>
      </dgm:t>
    </dgm:pt>
    <dgm:pt modelId="{ED85FACF-D105-4691-8A7B-E4EB35F56C17}">
      <dgm:prSet custT="1"/>
      <dgm:spPr/>
      <dgm:t>
        <a:bodyPr/>
        <a:lstStyle/>
        <a:p>
          <a:r>
            <a:rPr lang="hu-HU" sz="900" dirty="0">
              <a:solidFill>
                <a:schemeClr val="tx1"/>
              </a:solidFill>
            </a:rPr>
            <a:t>Családok átmeneti </a:t>
          </a:r>
          <a:r>
            <a:rPr lang="hu-HU" sz="900" dirty="0" smtClean="0">
              <a:solidFill>
                <a:schemeClr val="tx1"/>
              </a:solidFill>
            </a:rPr>
            <a:t>otthonai</a:t>
          </a:r>
        </a:p>
      </dgm:t>
    </dgm:pt>
    <dgm:pt modelId="{66CEBE08-A14F-46A8-BB8D-3D99BD6D1BD9}" type="parTrans" cxnId="{10377631-9529-443B-BA62-F68FE85E0F37}">
      <dgm:prSet/>
      <dgm:spPr/>
      <dgm:t>
        <a:bodyPr/>
        <a:lstStyle/>
        <a:p>
          <a:endParaRPr lang="hu-HU" sz="3600"/>
        </a:p>
      </dgm:t>
    </dgm:pt>
    <dgm:pt modelId="{CCC5A56B-1ACE-455B-A382-4CC76C4541F5}" type="sibTrans" cxnId="{10377631-9529-443B-BA62-F68FE85E0F37}">
      <dgm:prSet/>
      <dgm:spPr/>
      <dgm:t>
        <a:bodyPr/>
        <a:lstStyle/>
        <a:p>
          <a:endParaRPr lang="hu-HU" sz="3600"/>
        </a:p>
      </dgm:t>
    </dgm:pt>
    <dgm:pt modelId="{7B72772E-0990-47D6-B9EE-E4294CD3544A}">
      <dgm:prSet custT="1"/>
      <dgm:spPr/>
      <dgm:t>
        <a:bodyPr/>
        <a:lstStyle/>
        <a:p>
          <a:r>
            <a:rPr lang="hu-HU" sz="1050" dirty="0" smtClean="0"/>
            <a:t>Intézményekből (börtönökből vagy egészségügyi intézményekből) potenciálisan hajléktalanná válva kikerülő emberek</a:t>
          </a:r>
        </a:p>
      </dgm:t>
    </dgm:pt>
    <dgm:pt modelId="{F3E947DC-7EE4-4113-8A24-8D070B8A4814}" type="parTrans" cxnId="{0CD3E6F9-7D84-4A2E-9B8D-3E7EDAE3EA46}">
      <dgm:prSet/>
      <dgm:spPr/>
      <dgm:t>
        <a:bodyPr/>
        <a:lstStyle/>
        <a:p>
          <a:endParaRPr lang="hu-HU" sz="3600"/>
        </a:p>
      </dgm:t>
    </dgm:pt>
    <dgm:pt modelId="{19C90903-E7E8-4553-AB17-A69A5C803FD7}" type="sibTrans" cxnId="{0CD3E6F9-7D84-4A2E-9B8D-3E7EDAE3EA46}">
      <dgm:prSet/>
      <dgm:spPr/>
      <dgm:t>
        <a:bodyPr/>
        <a:lstStyle/>
        <a:p>
          <a:endParaRPr lang="hu-HU" sz="3600"/>
        </a:p>
      </dgm:t>
    </dgm:pt>
    <dgm:pt modelId="{708138EF-5B43-41C9-B4D8-F7681BDB067E}">
      <dgm:prSet custT="1"/>
      <dgm:spPr/>
      <dgm:t>
        <a:bodyPr/>
        <a:lstStyle/>
        <a:p>
          <a:r>
            <a:rPr lang="hu-HU" sz="1050" dirty="0" smtClean="0"/>
            <a:t>Nem megfelelő minőségű lakhatásban élő emberek (nagyon rossz fizikai feltételek)</a:t>
          </a:r>
        </a:p>
      </dgm:t>
    </dgm:pt>
    <dgm:pt modelId="{F2374929-65E8-4C46-8302-8417B9FEE5F2}" type="parTrans" cxnId="{68684458-D4E7-4419-80C8-11866A984D18}">
      <dgm:prSet/>
      <dgm:spPr/>
      <dgm:t>
        <a:bodyPr/>
        <a:lstStyle/>
        <a:p>
          <a:endParaRPr lang="hu-HU" sz="3600"/>
        </a:p>
      </dgm:t>
    </dgm:pt>
    <dgm:pt modelId="{8C759E0C-8C47-4225-9591-6E6750CD28A2}" type="sibTrans" cxnId="{68684458-D4E7-4419-80C8-11866A984D18}">
      <dgm:prSet/>
      <dgm:spPr/>
      <dgm:t>
        <a:bodyPr/>
        <a:lstStyle/>
        <a:p>
          <a:endParaRPr lang="hu-HU" sz="3600"/>
        </a:p>
      </dgm:t>
    </dgm:pt>
    <dgm:pt modelId="{C69E9D93-B82A-4D69-90E1-979093C84548}">
      <dgm:prSet custT="1"/>
      <dgm:spPr/>
      <dgm:t>
        <a:bodyPr/>
        <a:lstStyle/>
        <a:p>
          <a:r>
            <a:rPr lang="hu-HU" sz="1050" dirty="0" smtClean="0"/>
            <a:t>Barátoknál és rokonoknál meghúzódó emberek, akik nem tudnak máshova menni lakni</a:t>
          </a:r>
        </a:p>
      </dgm:t>
    </dgm:pt>
    <dgm:pt modelId="{A47AD5ED-1034-4880-B007-0AFF42B2BA36}" type="parTrans" cxnId="{CE23C702-B662-442F-9E66-5CC4B2993635}">
      <dgm:prSet/>
      <dgm:spPr/>
      <dgm:t>
        <a:bodyPr/>
        <a:lstStyle/>
        <a:p>
          <a:endParaRPr lang="hu-HU" sz="3600"/>
        </a:p>
      </dgm:t>
    </dgm:pt>
    <dgm:pt modelId="{9CE6762C-F1D1-4F64-A317-9EBF60D3FE97}" type="sibTrans" cxnId="{CE23C702-B662-442F-9E66-5CC4B2993635}">
      <dgm:prSet/>
      <dgm:spPr/>
      <dgm:t>
        <a:bodyPr/>
        <a:lstStyle/>
        <a:p>
          <a:endParaRPr lang="hu-HU" sz="3600"/>
        </a:p>
      </dgm:t>
    </dgm:pt>
    <dgm:pt modelId="{15535271-4C65-4D1E-B476-5AD5EC99B9BC}">
      <dgm:prSet phldrT="[Szöveg]" custT="1"/>
      <dgm:spPr/>
      <dgm:t>
        <a:bodyPr/>
        <a:lstStyle/>
        <a:p>
          <a:r>
            <a:rPr lang="hu-HU" sz="1050" dirty="0" smtClean="0"/>
            <a:t>Krízisszálláson </a:t>
          </a:r>
          <a:r>
            <a:rPr lang="hu-HU" sz="1050" dirty="0"/>
            <a:t>élő emberek </a:t>
          </a:r>
          <a:br>
            <a:rPr lang="hu-HU" sz="1050" dirty="0"/>
          </a:br>
          <a:r>
            <a:rPr lang="hu-HU" sz="1050" dirty="0"/>
            <a:t>(Éjjeli </a:t>
          </a:r>
          <a:r>
            <a:rPr lang="hu-HU" sz="1050" dirty="0" smtClean="0"/>
            <a:t>menedékhely)</a:t>
          </a:r>
          <a:endParaRPr lang="hu-HU" sz="1050"/>
        </a:p>
      </dgm:t>
    </dgm:pt>
    <dgm:pt modelId="{5B944DA6-0101-4C07-A811-53FD8A579018}" type="parTrans" cxnId="{DB78ABAE-D49E-4E89-BA70-84E41A06EC6A}">
      <dgm:prSet/>
      <dgm:spPr/>
      <dgm:t>
        <a:bodyPr/>
        <a:lstStyle/>
        <a:p>
          <a:endParaRPr lang="hu-HU"/>
        </a:p>
      </dgm:t>
    </dgm:pt>
    <dgm:pt modelId="{C34A90F8-30B8-4E6C-97BA-FCB870EB1384}" type="sibTrans" cxnId="{DB78ABAE-D49E-4E89-BA70-84E41A06EC6A}">
      <dgm:prSet/>
      <dgm:spPr/>
      <dgm:t>
        <a:bodyPr/>
        <a:lstStyle/>
        <a:p>
          <a:endParaRPr lang="hu-HU"/>
        </a:p>
      </dgm:t>
    </dgm:pt>
    <dgm:pt modelId="{1F5FEDB1-E82C-4050-B005-635FA2559B9C}" type="pres">
      <dgm:prSet presAssocID="{2C49B8B5-1CE1-4CFD-BEEE-D36C2DF2B5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ADCD5D6-E0AC-4D98-AEC6-BE5FBBAC7659}" type="pres">
      <dgm:prSet presAssocID="{B07D017C-B0C5-4350-8D15-89CA2EC95F87}" presName="composite" presStyleCnt="0"/>
      <dgm:spPr/>
    </dgm:pt>
    <dgm:pt modelId="{3C4A64B2-9185-4AF2-A0F2-91BCD7509C75}" type="pres">
      <dgm:prSet presAssocID="{B07D017C-B0C5-4350-8D15-89CA2EC95F87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1069065-EA33-4C18-A365-C1920B6F715D}" type="pres">
      <dgm:prSet presAssocID="{B07D017C-B0C5-4350-8D15-89CA2EC95F87}" presName="txShp" presStyleLbl="node1" presStyleIdx="0" presStyleCnt="6" custLinFactNeighborX="-965" custLinFactNeighborY="516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A92355-B815-4774-AC3B-BA901926CDD7}" type="pres">
      <dgm:prSet presAssocID="{F22DABA8-F477-4E93-A1E3-B0BE5E780B0D}" presName="spacing" presStyleCnt="0"/>
      <dgm:spPr/>
    </dgm:pt>
    <dgm:pt modelId="{BD121232-3F0D-4421-8ED6-AF16654928D0}" type="pres">
      <dgm:prSet presAssocID="{15535271-4C65-4D1E-B476-5AD5EC99B9BC}" presName="composite" presStyleCnt="0"/>
      <dgm:spPr/>
    </dgm:pt>
    <dgm:pt modelId="{E6BD9FD7-7FBA-4338-83DC-43ADD1C9E07A}" type="pres">
      <dgm:prSet presAssocID="{15535271-4C65-4D1E-B476-5AD5EC99B9BC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F91BB49-9605-4298-986C-F9A5023F7C79}" type="pres">
      <dgm:prSet presAssocID="{15535271-4C65-4D1E-B476-5AD5EC99B9B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DDAB23-427E-4793-9295-1370CBA1BD2F}" type="pres">
      <dgm:prSet presAssocID="{C34A90F8-30B8-4E6C-97BA-FCB870EB1384}" presName="spacing" presStyleCnt="0"/>
      <dgm:spPr/>
    </dgm:pt>
    <dgm:pt modelId="{49AFD56B-F674-4ECA-B0F8-22496C5B1BE7}" type="pres">
      <dgm:prSet presAssocID="{DF1177B2-089F-4598-8C84-AA73297329D8}" presName="composite" presStyleCnt="0"/>
      <dgm:spPr/>
    </dgm:pt>
    <dgm:pt modelId="{2DE52109-9FEE-42D5-8167-EAA8D326AACF}" type="pres">
      <dgm:prSet presAssocID="{DF1177B2-089F-4598-8C84-AA73297329D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E1E1FB47-E09C-4A42-86E7-FEE1F5FCFABD}" type="pres">
      <dgm:prSet presAssocID="{DF1177B2-089F-4598-8C84-AA73297329D8}" presName="txShp" presStyleLbl="node1" presStyleIdx="2" presStyleCnt="6" custScaleY="1647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4DB17E-C92C-41E6-B4EF-A4CEE8C2562B}" type="pres">
      <dgm:prSet presAssocID="{86FBC431-373F-44CB-90E9-E1097FFD2359}" presName="spacing" presStyleCnt="0"/>
      <dgm:spPr/>
    </dgm:pt>
    <dgm:pt modelId="{45D74E2C-F1B0-42A4-B678-E9C02E65D7DB}" type="pres">
      <dgm:prSet presAssocID="{7B72772E-0990-47D6-B9EE-E4294CD3544A}" presName="composite" presStyleCnt="0"/>
      <dgm:spPr/>
    </dgm:pt>
    <dgm:pt modelId="{E6D71725-B609-4A22-803D-A8673C4D1330}" type="pres">
      <dgm:prSet presAssocID="{7B72772E-0990-47D6-B9EE-E4294CD3544A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FB2A061-C072-453E-A032-8B803E448A1F}" type="pres">
      <dgm:prSet presAssocID="{7B72772E-0990-47D6-B9EE-E4294CD3544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E59C16-2548-410D-9FF6-0382D04F3F0E}" type="pres">
      <dgm:prSet presAssocID="{19C90903-E7E8-4553-AB17-A69A5C803FD7}" presName="spacing" presStyleCnt="0"/>
      <dgm:spPr/>
    </dgm:pt>
    <dgm:pt modelId="{AB87D362-DCB3-41A9-95A9-022E655912E6}" type="pres">
      <dgm:prSet presAssocID="{708138EF-5B43-41C9-B4D8-F7681BDB067E}" presName="composite" presStyleCnt="0"/>
      <dgm:spPr/>
    </dgm:pt>
    <dgm:pt modelId="{BA08B879-2D73-4C60-8A9F-68B86EB6B632}" type="pres">
      <dgm:prSet presAssocID="{708138EF-5B43-41C9-B4D8-F7681BDB067E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07A0C0-654D-4910-B958-ACB155EBC502}" type="pres">
      <dgm:prSet presAssocID="{708138EF-5B43-41C9-B4D8-F7681BDB067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855B09-E14D-484C-901A-DF0567F6CDEA}" type="pres">
      <dgm:prSet presAssocID="{8C759E0C-8C47-4225-9591-6E6750CD28A2}" presName="spacing" presStyleCnt="0"/>
      <dgm:spPr/>
    </dgm:pt>
    <dgm:pt modelId="{0E2CCD1A-CDD0-4177-8FEC-307418C55B7E}" type="pres">
      <dgm:prSet presAssocID="{C69E9D93-B82A-4D69-90E1-979093C84548}" presName="composite" presStyleCnt="0"/>
      <dgm:spPr/>
    </dgm:pt>
    <dgm:pt modelId="{4AF7B7B1-9A20-4B12-BBAA-61C8567BB8E1}" type="pres">
      <dgm:prSet presAssocID="{C69E9D93-B82A-4D69-90E1-979093C84548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B16412-266C-4EB0-BD24-21EE57E26B50}" type="pres">
      <dgm:prSet presAssocID="{C69E9D93-B82A-4D69-90E1-979093C8454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0CD1ACE-AB51-4F50-9B96-1929889AC010}" type="presOf" srcId="{7B72772E-0990-47D6-B9EE-E4294CD3544A}" destId="{CFB2A061-C072-453E-A032-8B803E448A1F}" srcOrd="0" destOrd="0" presId="urn:microsoft.com/office/officeart/2005/8/layout/vList3"/>
    <dgm:cxn modelId="{6B1ECA76-6DB6-4F27-9DFC-28593D634DF2}" type="presOf" srcId="{DF1177B2-089F-4598-8C84-AA73297329D8}" destId="{E1E1FB47-E09C-4A42-86E7-FEE1F5FCFABD}" srcOrd="0" destOrd="0" presId="urn:microsoft.com/office/officeart/2005/8/layout/vList3"/>
    <dgm:cxn modelId="{D49FC8A9-2AD1-488F-AD1C-DD46B1BD527D}" srcId="{2C49B8B5-1CE1-4CFD-BEEE-D36C2DF2B563}" destId="{DF1177B2-089F-4598-8C84-AA73297329D8}" srcOrd="2" destOrd="0" parTransId="{59229A1E-81DB-4B15-9CC9-B446CC27E6FE}" sibTransId="{86FBC431-373F-44CB-90E9-E1097FFD2359}"/>
    <dgm:cxn modelId="{5B9E2B02-A44B-491E-A276-5E8E5AD1370E}" type="presOf" srcId="{80AA85C2-AC42-41C4-874C-BC3BA53BC6F1}" destId="{E1E1FB47-E09C-4A42-86E7-FEE1F5FCFABD}" srcOrd="0" destOrd="3" presId="urn:microsoft.com/office/officeart/2005/8/layout/vList3"/>
    <dgm:cxn modelId="{C4C4A093-4515-4AA5-9337-6A208F2712E5}" srcId="{2C49B8B5-1CE1-4CFD-BEEE-D36C2DF2B563}" destId="{B07D017C-B0C5-4350-8D15-89CA2EC95F87}" srcOrd="0" destOrd="0" parTransId="{DE1897D6-B081-42E2-8CE4-AA6A630B9CA8}" sibTransId="{F22DABA8-F477-4E93-A1E3-B0BE5E780B0D}"/>
    <dgm:cxn modelId="{68684458-D4E7-4419-80C8-11866A984D18}" srcId="{2C49B8B5-1CE1-4CFD-BEEE-D36C2DF2B563}" destId="{708138EF-5B43-41C9-B4D8-F7681BDB067E}" srcOrd="4" destOrd="0" parTransId="{F2374929-65E8-4C46-8302-8417B9FEE5F2}" sibTransId="{8C759E0C-8C47-4225-9591-6E6750CD28A2}"/>
    <dgm:cxn modelId="{CE23C702-B662-442F-9E66-5CC4B2993635}" srcId="{2C49B8B5-1CE1-4CFD-BEEE-D36C2DF2B563}" destId="{C69E9D93-B82A-4D69-90E1-979093C84548}" srcOrd="5" destOrd="0" parTransId="{A47AD5ED-1034-4880-B007-0AFF42B2BA36}" sibTransId="{9CE6762C-F1D1-4F64-A317-9EBF60D3FE97}"/>
    <dgm:cxn modelId="{F58B95DE-8CF8-44B1-9746-0739F3FF3725}" type="presOf" srcId="{B07D017C-B0C5-4350-8D15-89CA2EC95F87}" destId="{A1069065-EA33-4C18-A365-C1920B6F715D}" srcOrd="0" destOrd="0" presId="urn:microsoft.com/office/officeart/2005/8/layout/vList3"/>
    <dgm:cxn modelId="{AF952A73-EC10-4857-A321-5130FDCC5492}" type="presOf" srcId="{15535271-4C65-4D1E-B476-5AD5EC99B9BC}" destId="{DF91BB49-9605-4298-986C-F9A5023F7C79}" srcOrd="0" destOrd="0" presId="urn:microsoft.com/office/officeart/2005/8/layout/vList3"/>
    <dgm:cxn modelId="{10377631-9529-443B-BA62-F68FE85E0F37}" srcId="{DF1177B2-089F-4598-8C84-AA73297329D8}" destId="{ED85FACF-D105-4691-8A7B-E4EB35F56C17}" srcOrd="3" destOrd="0" parTransId="{66CEBE08-A14F-46A8-BB8D-3D99BD6D1BD9}" sibTransId="{CCC5A56B-1ACE-455B-A382-4CC76C4541F5}"/>
    <dgm:cxn modelId="{0CD3E6F9-7D84-4A2E-9B8D-3E7EDAE3EA46}" srcId="{2C49B8B5-1CE1-4CFD-BEEE-D36C2DF2B563}" destId="{7B72772E-0990-47D6-B9EE-E4294CD3544A}" srcOrd="3" destOrd="0" parTransId="{F3E947DC-7EE4-4113-8A24-8D070B8A4814}" sibTransId="{19C90903-E7E8-4553-AB17-A69A5C803FD7}"/>
    <dgm:cxn modelId="{8F8B7218-C9AB-4DFA-8952-729DD83D15B8}" srcId="{DF1177B2-089F-4598-8C84-AA73297329D8}" destId="{3FA90F04-F732-47BD-9E31-2BD307567522}" srcOrd="1" destOrd="0" parTransId="{D25608E0-CDC0-4CCB-BFF3-575C2300708F}" sibTransId="{16837ED5-F295-4425-B112-0A5CDB3265F2}"/>
    <dgm:cxn modelId="{02025FE8-3231-4E98-8CC1-4DA845C24407}" type="presOf" srcId="{708138EF-5B43-41C9-B4D8-F7681BDB067E}" destId="{4A07A0C0-654D-4910-B958-ACB155EBC502}" srcOrd="0" destOrd="0" presId="urn:microsoft.com/office/officeart/2005/8/layout/vList3"/>
    <dgm:cxn modelId="{FD8E7D29-DB93-42FF-AE42-70A2D0489C74}" type="presOf" srcId="{3FA90F04-F732-47BD-9E31-2BD307567522}" destId="{E1E1FB47-E09C-4A42-86E7-FEE1F5FCFABD}" srcOrd="0" destOrd="2" presId="urn:microsoft.com/office/officeart/2005/8/layout/vList3"/>
    <dgm:cxn modelId="{F04A4E68-5F19-4640-BAAC-F803100157A5}" srcId="{DF1177B2-089F-4598-8C84-AA73297329D8}" destId="{B0FAE46D-1F92-4B0F-BF16-847431EF75EE}" srcOrd="0" destOrd="0" parTransId="{C090A5C0-05E1-4D9F-9A5E-38B400188F0B}" sibTransId="{D2E27F83-8D49-4B39-86A7-320AB0B4125F}"/>
    <dgm:cxn modelId="{1DF69FCA-4F30-4706-AFC9-8AC527CFAD62}" type="presOf" srcId="{B0FAE46D-1F92-4B0F-BF16-847431EF75EE}" destId="{E1E1FB47-E09C-4A42-86E7-FEE1F5FCFABD}" srcOrd="0" destOrd="1" presId="urn:microsoft.com/office/officeart/2005/8/layout/vList3"/>
    <dgm:cxn modelId="{BAE1B8B9-47DC-4193-855E-BF56CD9683FD}" type="presOf" srcId="{C69E9D93-B82A-4D69-90E1-979093C84548}" destId="{15B16412-266C-4EB0-BD24-21EE57E26B50}" srcOrd="0" destOrd="0" presId="urn:microsoft.com/office/officeart/2005/8/layout/vList3"/>
    <dgm:cxn modelId="{DDE09893-FA88-4A2A-A2B0-517CCB503431}" type="presOf" srcId="{ED85FACF-D105-4691-8A7B-E4EB35F56C17}" destId="{E1E1FB47-E09C-4A42-86E7-FEE1F5FCFABD}" srcOrd="0" destOrd="4" presId="urn:microsoft.com/office/officeart/2005/8/layout/vList3"/>
    <dgm:cxn modelId="{DB78ABAE-D49E-4E89-BA70-84E41A06EC6A}" srcId="{2C49B8B5-1CE1-4CFD-BEEE-D36C2DF2B563}" destId="{15535271-4C65-4D1E-B476-5AD5EC99B9BC}" srcOrd="1" destOrd="0" parTransId="{5B944DA6-0101-4C07-A811-53FD8A579018}" sibTransId="{C34A90F8-30B8-4E6C-97BA-FCB870EB1384}"/>
    <dgm:cxn modelId="{A240EF88-E80A-4664-AF60-86051511493E}" type="presOf" srcId="{2C49B8B5-1CE1-4CFD-BEEE-D36C2DF2B563}" destId="{1F5FEDB1-E82C-4050-B005-635FA2559B9C}" srcOrd="0" destOrd="0" presId="urn:microsoft.com/office/officeart/2005/8/layout/vList3"/>
    <dgm:cxn modelId="{19C3E78D-3483-45ED-BF0D-69ECE98207FF}" srcId="{DF1177B2-089F-4598-8C84-AA73297329D8}" destId="{80AA85C2-AC42-41C4-874C-BC3BA53BC6F1}" srcOrd="2" destOrd="0" parTransId="{68650612-D05F-4C8F-B1CD-D9588170E4F0}" sibTransId="{85CFC45F-6BC9-45A1-8C46-54326010544F}"/>
    <dgm:cxn modelId="{FB85D436-A49E-4E81-A2D3-A80613D1F003}" type="presParOf" srcId="{1F5FEDB1-E82C-4050-B005-635FA2559B9C}" destId="{FADCD5D6-E0AC-4D98-AEC6-BE5FBBAC7659}" srcOrd="0" destOrd="0" presId="urn:microsoft.com/office/officeart/2005/8/layout/vList3"/>
    <dgm:cxn modelId="{0C7A6477-DC6B-4E7E-B547-A77CFE28AF6D}" type="presParOf" srcId="{FADCD5D6-E0AC-4D98-AEC6-BE5FBBAC7659}" destId="{3C4A64B2-9185-4AF2-A0F2-91BCD7509C75}" srcOrd="0" destOrd="0" presId="urn:microsoft.com/office/officeart/2005/8/layout/vList3"/>
    <dgm:cxn modelId="{75C3FEF2-2154-42C3-B97C-705ABB1AD46D}" type="presParOf" srcId="{FADCD5D6-E0AC-4D98-AEC6-BE5FBBAC7659}" destId="{A1069065-EA33-4C18-A365-C1920B6F715D}" srcOrd="1" destOrd="0" presId="urn:microsoft.com/office/officeart/2005/8/layout/vList3"/>
    <dgm:cxn modelId="{5A232F57-8448-411A-B363-4BAFA9917E53}" type="presParOf" srcId="{1F5FEDB1-E82C-4050-B005-635FA2559B9C}" destId="{C3A92355-B815-4774-AC3B-BA901926CDD7}" srcOrd="1" destOrd="0" presId="urn:microsoft.com/office/officeart/2005/8/layout/vList3"/>
    <dgm:cxn modelId="{C8C357BC-384E-447C-8D6E-88C0CE5B4DC5}" type="presParOf" srcId="{1F5FEDB1-E82C-4050-B005-635FA2559B9C}" destId="{BD121232-3F0D-4421-8ED6-AF16654928D0}" srcOrd="2" destOrd="0" presId="urn:microsoft.com/office/officeart/2005/8/layout/vList3"/>
    <dgm:cxn modelId="{B4514FF6-487C-4B0A-B304-C9AEC457EED4}" type="presParOf" srcId="{BD121232-3F0D-4421-8ED6-AF16654928D0}" destId="{E6BD9FD7-7FBA-4338-83DC-43ADD1C9E07A}" srcOrd="0" destOrd="0" presId="urn:microsoft.com/office/officeart/2005/8/layout/vList3"/>
    <dgm:cxn modelId="{85FEE35A-F3B2-4818-BAF4-2B747CF76895}" type="presParOf" srcId="{BD121232-3F0D-4421-8ED6-AF16654928D0}" destId="{DF91BB49-9605-4298-986C-F9A5023F7C79}" srcOrd="1" destOrd="0" presId="urn:microsoft.com/office/officeart/2005/8/layout/vList3"/>
    <dgm:cxn modelId="{966CE223-F57A-4FBC-BE56-47A8DC45E885}" type="presParOf" srcId="{1F5FEDB1-E82C-4050-B005-635FA2559B9C}" destId="{4ADDAB23-427E-4793-9295-1370CBA1BD2F}" srcOrd="3" destOrd="0" presId="urn:microsoft.com/office/officeart/2005/8/layout/vList3"/>
    <dgm:cxn modelId="{9F44761C-6DA6-4D93-98A4-915DE9276FDF}" type="presParOf" srcId="{1F5FEDB1-E82C-4050-B005-635FA2559B9C}" destId="{49AFD56B-F674-4ECA-B0F8-22496C5B1BE7}" srcOrd="4" destOrd="0" presId="urn:microsoft.com/office/officeart/2005/8/layout/vList3"/>
    <dgm:cxn modelId="{3FD10943-D223-4670-9695-4DB8444425B7}" type="presParOf" srcId="{49AFD56B-F674-4ECA-B0F8-22496C5B1BE7}" destId="{2DE52109-9FEE-42D5-8167-EAA8D326AACF}" srcOrd="0" destOrd="0" presId="urn:microsoft.com/office/officeart/2005/8/layout/vList3"/>
    <dgm:cxn modelId="{3B0D2A0C-FB53-446D-9B07-6FA6147C4D77}" type="presParOf" srcId="{49AFD56B-F674-4ECA-B0F8-22496C5B1BE7}" destId="{E1E1FB47-E09C-4A42-86E7-FEE1F5FCFABD}" srcOrd="1" destOrd="0" presId="urn:microsoft.com/office/officeart/2005/8/layout/vList3"/>
    <dgm:cxn modelId="{FE325BAD-A093-404C-84DF-1C47AD7F27F4}" type="presParOf" srcId="{1F5FEDB1-E82C-4050-B005-635FA2559B9C}" destId="{164DB17E-C92C-41E6-B4EF-A4CEE8C2562B}" srcOrd="5" destOrd="0" presId="urn:microsoft.com/office/officeart/2005/8/layout/vList3"/>
    <dgm:cxn modelId="{19C794D9-0788-4CA8-89AA-E849BE5D536D}" type="presParOf" srcId="{1F5FEDB1-E82C-4050-B005-635FA2559B9C}" destId="{45D74E2C-F1B0-42A4-B678-E9C02E65D7DB}" srcOrd="6" destOrd="0" presId="urn:microsoft.com/office/officeart/2005/8/layout/vList3"/>
    <dgm:cxn modelId="{1E331423-7875-4CBA-8CBD-8E89AA47567D}" type="presParOf" srcId="{45D74E2C-F1B0-42A4-B678-E9C02E65D7DB}" destId="{E6D71725-B609-4A22-803D-A8673C4D1330}" srcOrd="0" destOrd="0" presId="urn:microsoft.com/office/officeart/2005/8/layout/vList3"/>
    <dgm:cxn modelId="{5F5806E7-1971-4D6D-B2C6-7DBDBDD3D6BB}" type="presParOf" srcId="{45D74E2C-F1B0-42A4-B678-E9C02E65D7DB}" destId="{CFB2A061-C072-453E-A032-8B803E448A1F}" srcOrd="1" destOrd="0" presId="urn:microsoft.com/office/officeart/2005/8/layout/vList3"/>
    <dgm:cxn modelId="{A9ABD786-064C-4C2F-9542-C780FFD3C117}" type="presParOf" srcId="{1F5FEDB1-E82C-4050-B005-635FA2559B9C}" destId="{83E59C16-2548-410D-9FF6-0382D04F3F0E}" srcOrd="7" destOrd="0" presId="urn:microsoft.com/office/officeart/2005/8/layout/vList3"/>
    <dgm:cxn modelId="{D304DF1A-C1FC-4617-8D8A-773A3483B27F}" type="presParOf" srcId="{1F5FEDB1-E82C-4050-B005-635FA2559B9C}" destId="{AB87D362-DCB3-41A9-95A9-022E655912E6}" srcOrd="8" destOrd="0" presId="urn:microsoft.com/office/officeart/2005/8/layout/vList3"/>
    <dgm:cxn modelId="{FE6DA5E8-43F7-469A-9F01-FBD7F604827B}" type="presParOf" srcId="{AB87D362-DCB3-41A9-95A9-022E655912E6}" destId="{BA08B879-2D73-4C60-8A9F-68B86EB6B632}" srcOrd="0" destOrd="0" presId="urn:microsoft.com/office/officeart/2005/8/layout/vList3"/>
    <dgm:cxn modelId="{C10F5F59-D37C-4C24-9989-AB9628230183}" type="presParOf" srcId="{AB87D362-DCB3-41A9-95A9-022E655912E6}" destId="{4A07A0C0-654D-4910-B958-ACB155EBC502}" srcOrd="1" destOrd="0" presId="urn:microsoft.com/office/officeart/2005/8/layout/vList3"/>
    <dgm:cxn modelId="{F81D4373-4392-46B2-86EF-8FCC8CB295AA}" type="presParOf" srcId="{1F5FEDB1-E82C-4050-B005-635FA2559B9C}" destId="{A1855B09-E14D-484C-901A-DF0567F6CDEA}" srcOrd="9" destOrd="0" presId="urn:microsoft.com/office/officeart/2005/8/layout/vList3"/>
    <dgm:cxn modelId="{97FEF811-7F0E-4837-8196-D9F3867350EA}" type="presParOf" srcId="{1F5FEDB1-E82C-4050-B005-635FA2559B9C}" destId="{0E2CCD1A-CDD0-4177-8FEC-307418C55B7E}" srcOrd="10" destOrd="0" presId="urn:microsoft.com/office/officeart/2005/8/layout/vList3"/>
    <dgm:cxn modelId="{FFD9346B-9EA8-4F7B-AB93-290540BA98BE}" type="presParOf" srcId="{0E2CCD1A-CDD0-4177-8FEC-307418C55B7E}" destId="{4AF7B7B1-9A20-4B12-BBAA-61C8567BB8E1}" srcOrd="0" destOrd="0" presId="urn:microsoft.com/office/officeart/2005/8/layout/vList3"/>
    <dgm:cxn modelId="{8478A3D3-681E-4966-9C5D-32E74B66DA03}" type="presParOf" srcId="{0E2CCD1A-CDD0-4177-8FEC-307418C55B7E}" destId="{15B16412-266C-4EB0-BD24-21EE57E26B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69065-EA33-4C18-A365-C1920B6F715D}">
      <dsp:nvSpPr>
        <dsp:cNvPr id="0" name=""/>
        <dsp:cNvSpPr/>
      </dsp:nvSpPr>
      <dsp:spPr>
        <a:xfrm rot="10800000">
          <a:off x="1042695" y="36522"/>
          <a:ext cx="3586246" cy="69600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17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kern="1200" dirty="0" smtClean="0"/>
            <a:t>Fedél nélküliek</a:t>
          </a:r>
          <a:endParaRPr lang="hu-HU" sz="1050" kern="1200"/>
        </a:p>
      </dsp:txBody>
      <dsp:txXfrm rot="10800000">
        <a:off x="1216695" y="36522"/>
        <a:ext cx="3412246" cy="696001"/>
      </dsp:txXfrm>
    </dsp:sp>
    <dsp:sp modelId="{3C4A64B2-9185-4AF2-A0F2-91BCD7509C75}">
      <dsp:nvSpPr>
        <dsp:cNvPr id="0" name=""/>
        <dsp:cNvSpPr/>
      </dsp:nvSpPr>
      <dsp:spPr>
        <a:xfrm>
          <a:off x="729302" y="546"/>
          <a:ext cx="696001" cy="6960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1BB49-9605-4298-986C-F9A5023F7C79}">
      <dsp:nvSpPr>
        <dsp:cNvPr id="0" name=""/>
        <dsp:cNvSpPr/>
      </dsp:nvSpPr>
      <dsp:spPr>
        <a:xfrm rot="10800000">
          <a:off x="1077303" y="904309"/>
          <a:ext cx="3586246" cy="69600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17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kern="1200" dirty="0" smtClean="0"/>
            <a:t>Krízisszálláson </a:t>
          </a:r>
          <a:r>
            <a:rPr lang="hu-HU" sz="1050" kern="1200" dirty="0"/>
            <a:t>élő emberek </a:t>
          </a:r>
          <a:br>
            <a:rPr lang="hu-HU" sz="1050" kern="1200" dirty="0"/>
          </a:br>
          <a:r>
            <a:rPr lang="hu-HU" sz="1050" kern="1200" dirty="0"/>
            <a:t>(Éjjeli </a:t>
          </a:r>
          <a:r>
            <a:rPr lang="hu-HU" sz="1050" kern="1200" dirty="0" smtClean="0"/>
            <a:t>menedékhely)</a:t>
          </a:r>
          <a:endParaRPr lang="hu-HU" sz="1050" kern="1200"/>
        </a:p>
      </dsp:txBody>
      <dsp:txXfrm rot="10800000">
        <a:off x="1251303" y="904309"/>
        <a:ext cx="3412246" cy="696001"/>
      </dsp:txXfrm>
    </dsp:sp>
    <dsp:sp modelId="{E6BD9FD7-7FBA-4338-83DC-43ADD1C9E07A}">
      <dsp:nvSpPr>
        <dsp:cNvPr id="0" name=""/>
        <dsp:cNvSpPr/>
      </dsp:nvSpPr>
      <dsp:spPr>
        <a:xfrm>
          <a:off x="729302" y="904309"/>
          <a:ext cx="696001" cy="6960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1FB47-E09C-4A42-86E7-FEE1F5FCFABD}">
      <dsp:nvSpPr>
        <dsp:cNvPr id="0" name=""/>
        <dsp:cNvSpPr/>
      </dsp:nvSpPr>
      <dsp:spPr>
        <a:xfrm rot="10800000">
          <a:off x="1077303" y="1808073"/>
          <a:ext cx="3586246" cy="114638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17" tIns="41910" rIns="78232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kern="1200" dirty="0" smtClean="0"/>
            <a:t>Hajléktalan emberek számára működtetett intézmények lakhatási szolgáltatásait igénybe vevő emberek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 smtClean="0"/>
            <a:t>Hajléktalan </a:t>
          </a:r>
          <a:r>
            <a:rPr lang="hu-HU" sz="900" kern="1200" dirty="0"/>
            <a:t>szállón élő emberek </a:t>
          </a:r>
          <a:endParaRPr lang="hu-HU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 smtClean="0"/>
            <a:t>Átmeneti szálló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 smtClean="0"/>
            <a:t>Átmeneti </a:t>
          </a:r>
          <a:r>
            <a:rPr lang="hu-HU" sz="900" kern="1200" dirty="0"/>
            <a:t>támogatott </a:t>
          </a:r>
          <a:r>
            <a:rPr lang="hu-HU" sz="900" kern="1200" dirty="0" smtClean="0"/>
            <a:t>lakhatás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>
              <a:solidFill>
                <a:schemeClr val="tx1"/>
              </a:solidFill>
            </a:rPr>
            <a:t>Családok átmeneti </a:t>
          </a:r>
          <a:r>
            <a:rPr lang="hu-HU" sz="900" kern="1200" dirty="0" smtClean="0">
              <a:solidFill>
                <a:schemeClr val="tx1"/>
              </a:solidFill>
            </a:rPr>
            <a:t>otthonai</a:t>
          </a:r>
        </a:p>
      </dsp:txBody>
      <dsp:txXfrm rot="10800000">
        <a:off x="1363899" y="1808073"/>
        <a:ext cx="3299650" cy="1146384"/>
      </dsp:txXfrm>
    </dsp:sp>
    <dsp:sp modelId="{2DE52109-9FEE-42D5-8167-EAA8D326AACF}">
      <dsp:nvSpPr>
        <dsp:cNvPr id="0" name=""/>
        <dsp:cNvSpPr/>
      </dsp:nvSpPr>
      <dsp:spPr>
        <a:xfrm>
          <a:off x="729302" y="2033264"/>
          <a:ext cx="696001" cy="6960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2A061-C072-453E-A032-8B803E448A1F}">
      <dsp:nvSpPr>
        <dsp:cNvPr id="0" name=""/>
        <dsp:cNvSpPr/>
      </dsp:nvSpPr>
      <dsp:spPr>
        <a:xfrm rot="10800000">
          <a:off x="1077303" y="3162219"/>
          <a:ext cx="3586246" cy="69600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17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kern="1200" dirty="0" smtClean="0"/>
            <a:t>Intézményekből (börtönökből vagy egészségügyi intézményekből) potenciálisan hajléktalanná válva kikerülő emberek</a:t>
          </a:r>
        </a:p>
      </dsp:txBody>
      <dsp:txXfrm rot="10800000">
        <a:off x="1251303" y="3162219"/>
        <a:ext cx="3412246" cy="696001"/>
      </dsp:txXfrm>
    </dsp:sp>
    <dsp:sp modelId="{E6D71725-B609-4A22-803D-A8673C4D1330}">
      <dsp:nvSpPr>
        <dsp:cNvPr id="0" name=""/>
        <dsp:cNvSpPr/>
      </dsp:nvSpPr>
      <dsp:spPr>
        <a:xfrm>
          <a:off x="729302" y="3162219"/>
          <a:ext cx="696001" cy="6960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7A0C0-654D-4910-B958-ACB155EBC502}">
      <dsp:nvSpPr>
        <dsp:cNvPr id="0" name=""/>
        <dsp:cNvSpPr/>
      </dsp:nvSpPr>
      <dsp:spPr>
        <a:xfrm rot="10800000">
          <a:off x="1077303" y="4065983"/>
          <a:ext cx="3586246" cy="69600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17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kern="1200" dirty="0" smtClean="0"/>
            <a:t>Nem megfelelő minőségű lakhatásban élő emberek (nagyon rossz fizikai feltételek)</a:t>
          </a:r>
        </a:p>
      </dsp:txBody>
      <dsp:txXfrm rot="10800000">
        <a:off x="1251303" y="4065983"/>
        <a:ext cx="3412246" cy="696001"/>
      </dsp:txXfrm>
    </dsp:sp>
    <dsp:sp modelId="{BA08B879-2D73-4C60-8A9F-68B86EB6B632}">
      <dsp:nvSpPr>
        <dsp:cNvPr id="0" name=""/>
        <dsp:cNvSpPr/>
      </dsp:nvSpPr>
      <dsp:spPr>
        <a:xfrm>
          <a:off x="729302" y="4065983"/>
          <a:ext cx="696001" cy="6960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16412-266C-4EB0-BD24-21EE57E26B50}">
      <dsp:nvSpPr>
        <dsp:cNvPr id="0" name=""/>
        <dsp:cNvSpPr/>
      </dsp:nvSpPr>
      <dsp:spPr>
        <a:xfrm rot="10800000">
          <a:off x="1077303" y="4969746"/>
          <a:ext cx="3586246" cy="69600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17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kern="1200" dirty="0" smtClean="0"/>
            <a:t>Barátoknál és rokonoknál meghúzódó emberek, akik nem tudnak máshova menni lakni</a:t>
          </a:r>
        </a:p>
      </dsp:txBody>
      <dsp:txXfrm rot="10800000">
        <a:off x="1251303" y="4969746"/>
        <a:ext cx="3412246" cy="696001"/>
      </dsp:txXfrm>
    </dsp:sp>
    <dsp:sp modelId="{4AF7B7B1-9A20-4B12-BBAA-61C8567BB8E1}">
      <dsp:nvSpPr>
        <dsp:cNvPr id="0" name=""/>
        <dsp:cNvSpPr/>
      </dsp:nvSpPr>
      <dsp:spPr>
        <a:xfrm>
          <a:off x="729302" y="4969746"/>
          <a:ext cx="696001" cy="69600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89" y="266270"/>
            <a:ext cx="1252065" cy="1252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eller@mri.hu" TargetMode="External"/><Relationship Id="rId2" Type="http://schemas.openxmlformats.org/officeDocument/2006/relationships/hyperlink" Target="mailto:zoltan.guraly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b="1" dirty="0"/>
              <a:t>Keresztmetszeti adatgyűjtés a hajléktalanságról és az otthontalanságról az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Európai </a:t>
            </a:r>
            <a:r>
              <a:rPr lang="hu-HU" sz="4000" b="1" dirty="0"/>
              <a:t>Unió városaiban:</a:t>
            </a:r>
            <a:br>
              <a:rPr lang="hu-HU" sz="4000" b="1" dirty="0"/>
            </a:br>
            <a:r>
              <a:rPr lang="hu-HU" sz="4000" b="1" dirty="0"/>
              <a:t>közös módszertan </a:t>
            </a:r>
            <a:r>
              <a:rPr lang="hu-HU" sz="4000" b="1" dirty="0" smtClean="0"/>
              <a:t>kidolgozása</a:t>
            </a:r>
            <a:endParaRPr lang="en-US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Balatonföldvár</a:t>
            </a:r>
          </a:p>
          <a:p>
            <a:r>
              <a:rPr lang="hu-HU" dirty="0" smtClean="0"/>
              <a:t>2024. 09. 04.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278" y="5269583"/>
            <a:ext cx="1217935" cy="1250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2" y="5184934"/>
            <a:ext cx="5773525" cy="14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 – 2024-es év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2749" y="1461155"/>
            <a:ext cx="6006270" cy="5099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CÉLOK</a:t>
            </a:r>
          </a:p>
          <a:p>
            <a:r>
              <a:rPr lang="hu-HU" dirty="0" smtClean="0"/>
              <a:t>(</a:t>
            </a:r>
            <a:r>
              <a:rPr lang="hu-HU" dirty="0"/>
              <a:t>1) a hajléktalanság és otthontalanság közös operatív </a:t>
            </a:r>
            <a:r>
              <a:rPr lang="hu-HU" b="1" dirty="0"/>
              <a:t>definíciójának </a:t>
            </a:r>
            <a:r>
              <a:rPr lang="hu-HU" dirty="0"/>
              <a:t>és közös </a:t>
            </a:r>
            <a:r>
              <a:rPr lang="hu-HU" b="1" dirty="0"/>
              <a:t>adatgyűjtési módszertanának </a:t>
            </a:r>
            <a:r>
              <a:rPr lang="hu-HU" dirty="0"/>
              <a:t>a meghatározása, </a:t>
            </a:r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/>
              <a:t>2) a közös adatgyűjtési módszertan városi szintű </a:t>
            </a:r>
            <a:r>
              <a:rPr lang="hu-HU" b="1" dirty="0"/>
              <a:t>tesztelése </a:t>
            </a:r>
            <a:r>
              <a:rPr lang="hu-HU" dirty="0"/>
              <a:t>a különböző tagállamokban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HELYSZÍNEK</a:t>
            </a:r>
          </a:p>
          <a:p>
            <a:r>
              <a:rPr lang="hu-HU" dirty="0" smtClean="0"/>
              <a:t>10 ország 15 városa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PARTNEREK</a:t>
            </a:r>
          </a:p>
          <a:p>
            <a:r>
              <a:rPr lang="hu-HU" dirty="0" smtClean="0"/>
              <a:t>Kutatóintézetek, civilek, szolgáltatók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1026" name="Picture 2" descr="https://www.kuleuven.be/lucas/en/images/partners-eu-project.png/@@images/image/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05" y="3805465"/>
            <a:ext cx="4898829" cy="275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505" y="263439"/>
            <a:ext cx="3295819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adatgyűjtés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554663"/>
            <a:ext cx="4780786" cy="5099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 cél</a:t>
            </a:r>
          </a:p>
          <a:p>
            <a:r>
              <a:rPr lang="hu-HU" dirty="0" smtClean="0"/>
              <a:t>az ETHOS LIGHT 1-3 kategóriába eső csoportokat a lehető legteljesebb mértékben lefedjük, </a:t>
            </a:r>
          </a:p>
          <a:p>
            <a:r>
              <a:rPr lang="hu-HU" dirty="0" smtClean="0"/>
              <a:t>további ETHOS LIGHT (pl. 5 és 6) csoportokat is feltérképezzünk</a:t>
            </a:r>
          </a:p>
          <a:p>
            <a:r>
              <a:rPr lang="hu-HU" dirty="0" smtClean="0"/>
              <a:t>ETHOS </a:t>
            </a:r>
            <a:r>
              <a:rPr lang="hu-HU" dirty="0" err="1" smtClean="0"/>
              <a:t>Light</a:t>
            </a:r>
            <a:r>
              <a:rPr lang="hu-HU" dirty="0" smtClean="0"/>
              <a:t> kategóriák</a:t>
            </a:r>
          </a:p>
          <a:p>
            <a:endParaRPr lang="hu-HU" dirty="0"/>
          </a:p>
          <a:p>
            <a:endParaRPr lang="hu-HU" dirty="0" smtClean="0"/>
          </a:p>
          <a:p>
            <a:pPr lvl="1"/>
            <a:endParaRPr lang="hu-HU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7665986"/>
              </p:ext>
            </p:extLst>
          </p:nvPr>
        </p:nvGraphicFramePr>
        <p:xfrm>
          <a:off x="5193449" y="1036162"/>
          <a:ext cx="5392852" cy="566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2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Alapkérdések a kutatásban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32874"/>
            <a:ext cx="8596668" cy="51564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Mekkora a hajléktalanság / otthontalanság mértéke a résztvevő városokban 2024-ben?</a:t>
            </a:r>
          </a:p>
          <a:p>
            <a:r>
              <a:rPr lang="hu-HU" sz="2400" dirty="0" smtClean="0"/>
              <a:t>Mely csoportokról milyen társadalmi-gazdasági jellemzőket tudunk?</a:t>
            </a:r>
          </a:p>
          <a:p>
            <a:r>
              <a:rPr lang="hu-HU" sz="2400" dirty="0" smtClean="0"/>
              <a:t>Mi a megfelelő és megvalósítható kutatási módszer ennek a mérésére? </a:t>
            </a:r>
          </a:p>
          <a:p>
            <a:pPr marL="0" indent="0">
              <a:buNone/>
            </a:pPr>
            <a:r>
              <a:rPr lang="hu-HU" sz="2400" dirty="0" smtClean="0"/>
              <a:t>Sok helyen új téma: ETHOS 5/6</a:t>
            </a:r>
          </a:p>
          <a:p>
            <a:pPr marL="0" indent="0">
              <a:buNone/>
            </a:pPr>
            <a:r>
              <a:rPr lang="hu-HU" sz="2400" dirty="0" smtClean="0"/>
              <a:t>Mit </a:t>
            </a:r>
            <a:r>
              <a:rPr lang="hu-HU" sz="2400" dirty="0"/>
              <a:t>tudunk azoknak az </a:t>
            </a:r>
            <a:r>
              <a:rPr lang="hu-HU" sz="2400" b="1" dirty="0"/>
              <a:t>ügyfeleknek a lakhatási helyzetéről és egyéb társadalmi jellemzőiről</a:t>
            </a:r>
            <a:r>
              <a:rPr lang="hu-HU" sz="2400" dirty="0"/>
              <a:t>, akik </a:t>
            </a:r>
            <a:r>
              <a:rPr lang="hu-HU" sz="2400" b="1" dirty="0"/>
              <a:t>„kívülről”</a:t>
            </a:r>
            <a:r>
              <a:rPr lang="hu-HU" sz="2400" dirty="0"/>
              <a:t> érkeznek, azaz nem a hajléktalanellátás szállást nyújtó szolgáltatásai valamelyikének az ügyfelei?</a:t>
            </a:r>
          </a:p>
          <a:p>
            <a:pPr marL="0" indent="0">
              <a:buNone/>
            </a:pPr>
            <a:endParaRPr lang="hu-HU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0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Október 3-11. </a:t>
            </a:r>
            <a:br>
              <a:rPr lang="hu-HU" dirty="0" smtClean="0"/>
            </a:br>
            <a:r>
              <a:rPr lang="hu-HU" dirty="0" smtClean="0"/>
              <a:t>BUDAPEST ÉS VIDÉKI VÁROSOK EGYIDŐBEN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68544"/>
            <a:ext cx="8596668" cy="5297863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 smtClean="0"/>
              <a:t>Kérdőíves kutatás, illeszkedve a „Február Harmadika” kutatás hagyományaihoz</a:t>
            </a:r>
          </a:p>
          <a:p>
            <a:pPr lvl="1"/>
            <a:r>
              <a:rPr lang="hu-HU" dirty="0" smtClean="0"/>
              <a:t>A nemzetközi kutatás kötelező kérdései</a:t>
            </a:r>
          </a:p>
          <a:p>
            <a:pPr lvl="1"/>
            <a:r>
              <a:rPr lang="hu-HU" dirty="0" smtClean="0"/>
              <a:t>A Február Harmadika Munkacsoport közös kérdései, amelyet minden intézményben kérdezünk</a:t>
            </a:r>
          </a:p>
          <a:p>
            <a:pPr marL="457200" lvl="1" indent="0">
              <a:buNone/>
            </a:pPr>
            <a:endParaRPr lang="hu-HU" dirty="0"/>
          </a:p>
          <a:p>
            <a:pPr marL="342900" lvl="1" indent="-342900"/>
            <a:r>
              <a:rPr lang="hu-HU" sz="1800" b="1" dirty="0"/>
              <a:t>CSAK BUDAPEST:</a:t>
            </a:r>
          </a:p>
          <a:p>
            <a:pPr marL="457200" lvl="1" indent="0">
              <a:buNone/>
            </a:pPr>
            <a:r>
              <a:rPr lang="hu-HU" dirty="0" smtClean="0"/>
              <a:t>Ezeken felül:</a:t>
            </a:r>
          </a:p>
          <a:p>
            <a:pPr lvl="1"/>
            <a:r>
              <a:rPr lang="hu-HU" dirty="0" smtClean="0"/>
              <a:t>A melegedők nem szállón élő ügyfeleinek lakhatási helyzetének felmérése</a:t>
            </a:r>
          </a:p>
          <a:p>
            <a:pPr lvl="1"/>
            <a:r>
              <a:rPr lang="hu-HU" dirty="0" smtClean="0"/>
              <a:t>A CSÁO-k kiegészítő kérdései</a:t>
            </a:r>
          </a:p>
          <a:p>
            <a:pPr lvl="1"/>
            <a:r>
              <a:rPr lang="hu-HU" dirty="0" smtClean="0"/>
              <a:t>Közterületi hajléktalanság felmérés a belső kerületekben október 11-én éjszaka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66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Elérhetőségek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88241"/>
            <a:ext cx="8596668" cy="1809946"/>
          </a:xfrm>
        </p:spPr>
        <p:txBody>
          <a:bodyPr numCol="2"/>
          <a:lstStyle/>
          <a:p>
            <a:pPr marL="0" indent="0">
              <a:buNone/>
            </a:pPr>
            <a:r>
              <a:rPr lang="hu-HU" dirty="0" err="1" smtClean="0"/>
              <a:t>Gurály</a:t>
            </a:r>
            <a:r>
              <a:rPr lang="hu-HU" dirty="0" smtClean="0"/>
              <a:t> Zoltán</a:t>
            </a:r>
            <a:endParaRPr lang="hu-HU" dirty="0"/>
          </a:p>
          <a:p>
            <a:r>
              <a:rPr lang="hu-HU" dirty="0" smtClean="0">
                <a:hlinkClick r:id="rId2"/>
              </a:rPr>
              <a:t>zoltan.guraly@gmail.com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smtClean="0"/>
              <a:t>+36209345821</a:t>
            </a:r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Teller </a:t>
            </a:r>
            <a:r>
              <a:rPr lang="hu-HU" dirty="0"/>
              <a:t>Nóra</a:t>
            </a:r>
          </a:p>
          <a:p>
            <a:r>
              <a:rPr lang="hu-HU" dirty="0">
                <a:hlinkClick r:id="rId3"/>
              </a:rPr>
              <a:t>teller@mri.hu</a:t>
            </a:r>
            <a:endParaRPr lang="hu-HU" dirty="0"/>
          </a:p>
          <a:p>
            <a:r>
              <a:rPr lang="hu-HU" dirty="0"/>
              <a:t>+36305761449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73" y="-53214"/>
            <a:ext cx="4886227" cy="69112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54" y="4065225"/>
            <a:ext cx="2197200" cy="22257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42" y="3590130"/>
            <a:ext cx="2940201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2293</TotalTime>
  <Words>317</Words>
  <Application>Microsoft Office PowerPoint</Application>
  <PresentationFormat>Szélesvásznú</PresentationFormat>
  <Paragraphs>58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Fazetta</vt:lpstr>
      <vt:lpstr>Keresztmetszeti adatgyűjtés a hajléktalanságról és az otthontalanságról az  Európai Unió városaiban: közös módszertan kidolgozása</vt:lpstr>
      <vt:lpstr>A kutatás – 2024-es év</vt:lpstr>
      <vt:lpstr>Az adatgyűjtés</vt:lpstr>
      <vt:lpstr>Alapkérdések a kutatásban</vt:lpstr>
      <vt:lpstr>Október 3-11.  BUDAPEST ÉS VIDÉKI VÁROSOK EGYIDŐBEN</vt:lpstr>
      <vt:lpstr>Elérhetőségek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Keresztmetszeti adatgyűjtés a hajléktalanságról és az otthontalanságról az Európai Unió városaiban: közös módszertan kidolgozása</dc:title>
  <dc:creator>teller</dc:creator>
  <cp:lastModifiedBy>agi</cp:lastModifiedBy>
  <cp:revision>40</cp:revision>
  <dcterms:created xsi:type="dcterms:W3CDTF">2024-06-12T08:34:39Z</dcterms:created>
  <dcterms:modified xsi:type="dcterms:W3CDTF">2024-10-09T12:48:50Z</dcterms:modified>
</cp:coreProperties>
</file>