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  <p:sldMasterId id="2147484049" r:id="rId2"/>
  </p:sldMasterIdLst>
  <p:notesMasterIdLst>
    <p:notesMasterId r:id="rId24"/>
  </p:notesMasterIdLst>
  <p:handoutMasterIdLst>
    <p:handoutMasterId r:id="rId25"/>
  </p:handoutMasterIdLst>
  <p:sldIdLst>
    <p:sldId id="289" r:id="rId3"/>
    <p:sldId id="401" r:id="rId4"/>
    <p:sldId id="404" r:id="rId5"/>
    <p:sldId id="412" r:id="rId6"/>
    <p:sldId id="405" r:id="rId7"/>
    <p:sldId id="407" r:id="rId8"/>
    <p:sldId id="408" r:id="rId9"/>
    <p:sldId id="411" r:id="rId10"/>
    <p:sldId id="402" r:id="rId11"/>
    <p:sldId id="413" r:id="rId12"/>
    <p:sldId id="414" r:id="rId13"/>
    <p:sldId id="415" r:id="rId14"/>
    <p:sldId id="403" r:id="rId15"/>
    <p:sldId id="417" r:id="rId16"/>
    <p:sldId id="416" r:id="rId17"/>
    <p:sldId id="421" r:id="rId18"/>
    <p:sldId id="422" r:id="rId19"/>
    <p:sldId id="423" r:id="rId20"/>
    <p:sldId id="424" r:id="rId21"/>
    <p:sldId id="425" r:id="rId22"/>
    <p:sldId id="313" r:id="rId23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ilárd Alagi" initials="S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4" autoAdjust="0"/>
    <p:restoredTop sz="68250" autoAdjust="0"/>
  </p:normalViewPr>
  <p:slideViewPr>
    <p:cSldViewPr>
      <p:cViewPr varScale="1">
        <p:scale>
          <a:sx n="78" d="100"/>
          <a:sy n="78" d="100"/>
        </p:scale>
        <p:origin x="26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ilárd Alagi" userId="cc3884d47b8f031d" providerId="LiveId" clId="{996B90F2-EC4A-47B9-9C80-6DD95A558D97}"/>
    <pc:docChg chg="undo custSel addSld modSld sldOrd">
      <pc:chgData name="Szilárd Alagi" userId="cc3884d47b8f031d" providerId="LiveId" clId="{996B90F2-EC4A-47B9-9C80-6DD95A558D97}" dt="2022-09-05T11:55:04.284" v="154" actId="14100"/>
      <pc:docMkLst>
        <pc:docMk/>
      </pc:docMkLst>
      <pc:sldChg chg="modSp mod">
        <pc:chgData name="Szilárd Alagi" userId="cc3884d47b8f031d" providerId="LiveId" clId="{996B90F2-EC4A-47B9-9C80-6DD95A558D97}" dt="2022-09-05T08:13:05.772" v="132" actId="20577"/>
        <pc:sldMkLst>
          <pc:docMk/>
          <pc:sldMk cId="1688122416" sldId="327"/>
        </pc:sldMkLst>
        <pc:graphicFrameChg chg="mod modGraphic">
          <ac:chgData name="Szilárd Alagi" userId="cc3884d47b8f031d" providerId="LiveId" clId="{996B90F2-EC4A-47B9-9C80-6DD95A558D97}" dt="2022-09-05T08:13:05.772" v="132" actId="20577"/>
          <ac:graphicFrameMkLst>
            <pc:docMk/>
            <pc:sldMk cId="1688122416" sldId="327"/>
            <ac:graphicFrameMk id="2" creationId="{6314B92E-2678-CB00-146A-DAEC2E5BB392}"/>
          </ac:graphicFrameMkLst>
        </pc:graphicFrameChg>
      </pc:sldChg>
      <pc:sldChg chg="ord">
        <pc:chgData name="Szilárd Alagi" userId="cc3884d47b8f031d" providerId="LiveId" clId="{996B90F2-EC4A-47B9-9C80-6DD95A558D97}" dt="2022-09-05T08:08:58.263" v="31"/>
        <pc:sldMkLst>
          <pc:docMk/>
          <pc:sldMk cId="3658373032" sldId="328"/>
        </pc:sldMkLst>
      </pc:sldChg>
      <pc:sldChg chg="addSp delSp modSp new mod">
        <pc:chgData name="Szilárd Alagi" userId="cc3884d47b8f031d" providerId="LiveId" clId="{996B90F2-EC4A-47B9-9C80-6DD95A558D97}" dt="2022-09-05T07:51:56.841" v="26" actId="27918"/>
        <pc:sldMkLst>
          <pc:docMk/>
          <pc:sldMk cId="2174623049" sldId="334"/>
        </pc:sldMkLst>
        <pc:spChg chg="del">
          <ac:chgData name="Szilárd Alagi" userId="cc3884d47b8f031d" providerId="LiveId" clId="{996B90F2-EC4A-47B9-9C80-6DD95A558D97}" dt="2022-09-05T07:49:27.045" v="1" actId="478"/>
          <ac:spMkLst>
            <pc:docMk/>
            <pc:sldMk cId="2174623049" sldId="334"/>
            <ac:spMk id="2" creationId="{285A4833-2A34-A4B1-4D0F-5F843F799BE2}"/>
          </ac:spMkLst>
        </pc:spChg>
        <pc:spChg chg="del">
          <ac:chgData name="Szilárd Alagi" userId="cc3884d47b8f031d" providerId="LiveId" clId="{996B90F2-EC4A-47B9-9C80-6DD95A558D97}" dt="2022-09-05T07:49:29.483" v="2" actId="478"/>
          <ac:spMkLst>
            <pc:docMk/>
            <pc:sldMk cId="2174623049" sldId="334"/>
            <ac:spMk id="3" creationId="{6FA66F72-63AD-9E96-E990-022A3DB17A8A}"/>
          </ac:spMkLst>
        </pc:spChg>
        <pc:graphicFrameChg chg="add mod">
          <ac:chgData name="Szilárd Alagi" userId="cc3884d47b8f031d" providerId="LiveId" clId="{996B90F2-EC4A-47B9-9C80-6DD95A558D97}" dt="2022-09-05T07:51:28.985" v="25" actId="2711"/>
          <ac:graphicFrameMkLst>
            <pc:docMk/>
            <pc:sldMk cId="2174623049" sldId="334"/>
            <ac:graphicFrameMk id="5" creationId="{8765DD2F-6D85-7971-4B96-CCB47625B7D1}"/>
          </ac:graphicFrameMkLst>
        </pc:graphicFrameChg>
      </pc:sldChg>
      <pc:sldChg chg="addSp delSp modSp new mod ord modClrScheme chgLayout">
        <pc:chgData name="Szilárd Alagi" userId="cc3884d47b8f031d" providerId="LiveId" clId="{996B90F2-EC4A-47B9-9C80-6DD95A558D97}" dt="2022-09-05T08:22:15.932" v="147" actId="27918"/>
        <pc:sldMkLst>
          <pc:docMk/>
          <pc:sldMk cId="445455175" sldId="335"/>
        </pc:sldMkLst>
        <pc:spChg chg="del mod ord">
          <ac:chgData name="Szilárd Alagi" userId="cc3884d47b8f031d" providerId="LiveId" clId="{996B90F2-EC4A-47B9-9C80-6DD95A558D97}" dt="2022-09-05T08:09:16.566" v="32" actId="700"/>
          <ac:spMkLst>
            <pc:docMk/>
            <pc:sldMk cId="445455175" sldId="335"/>
            <ac:spMk id="2" creationId="{AC804EE0-00D4-52FD-0D05-20C320B26407}"/>
          </ac:spMkLst>
        </pc:spChg>
        <pc:spChg chg="del mod ord">
          <ac:chgData name="Szilárd Alagi" userId="cc3884d47b8f031d" providerId="LiveId" clId="{996B90F2-EC4A-47B9-9C80-6DD95A558D97}" dt="2022-09-05T08:09:16.566" v="32" actId="700"/>
          <ac:spMkLst>
            <pc:docMk/>
            <pc:sldMk cId="445455175" sldId="335"/>
            <ac:spMk id="3" creationId="{98D08AD9-8E4A-C45C-8C6B-70F0CE18B7A4}"/>
          </ac:spMkLst>
        </pc:spChg>
        <pc:spChg chg="mod ord">
          <ac:chgData name="Szilárd Alagi" userId="cc3884d47b8f031d" providerId="LiveId" clId="{996B90F2-EC4A-47B9-9C80-6DD95A558D97}" dt="2022-09-05T08:09:16.566" v="32" actId="700"/>
          <ac:spMkLst>
            <pc:docMk/>
            <pc:sldMk cId="445455175" sldId="335"/>
            <ac:spMk id="4" creationId="{8184B5F2-AAFC-4669-53DC-7AC29993AAEF}"/>
          </ac:spMkLst>
        </pc:spChg>
        <pc:spChg chg="add del mod ord">
          <ac:chgData name="Szilárd Alagi" userId="cc3884d47b8f031d" providerId="LiveId" clId="{996B90F2-EC4A-47B9-9C80-6DD95A558D97}" dt="2022-09-05T08:09:19.185" v="33" actId="478"/>
          <ac:spMkLst>
            <pc:docMk/>
            <pc:sldMk cId="445455175" sldId="335"/>
            <ac:spMk id="5" creationId="{E1DCDBBC-B2F8-BA30-DF0C-94DB2BAE88A2}"/>
          </ac:spMkLst>
        </pc:spChg>
        <pc:spChg chg="add del mod ord">
          <ac:chgData name="Szilárd Alagi" userId="cc3884d47b8f031d" providerId="LiveId" clId="{996B90F2-EC4A-47B9-9C80-6DD95A558D97}" dt="2022-09-05T08:09:48.460" v="44"/>
          <ac:spMkLst>
            <pc:docMk/>
            <pc:sldMk cId="445455175" sldId="335"/>
            <ac:spMk id="6" creationId="{A3B18554-C608-641C-CE86-32C7843F525E}"/>
          </ac:spMkLst>
        </pc:spChg>
        <pc:spChg chg="add del mod ord">
          <ac:chgData name="Szilárd Alagi" userId="cc3884d47b8f031d" providerId="LiveId" clId="{996B90F2-EC4A-47B9-9C80-6DD95A558D97}" dt="2022-09-05T08:10:44.670" v="50" actId="478"/>
          <ac:spMkLst>
            <pc:docMk/>
            <pc:sldMk cId="445455175" sldId="335"/>
            <ac:spMk id="7" creationId="{BC7273BA-8663-EDB8-3ADB-6C1555E48E9B}"/>
          </ac:spMkLst>
        </pc:spChg>
        <pc:graphicFrameChg chg="add mod">
          <ac:chgData name="Szilárd Alagi" userId="cc3884d47b8f031d" providerId="LiveId" clId="{996B90F2-EC4A-47B9-9C80-6DD95A558D97}" dt="2022-09-05T08:09:45.155" v="42"/>
          <ac:graphicFrameMkLst>
            <pc:docMk/>
            <pc:sldMk cId="445455175" sldId="335"/>
            <ac:graphicFrameMk id="8" creationId="{FA2F2AC2-69EA-B295-EEEE-180D6FE47D94}"/>
          </ac:graphicFrameMkLst>
        </pc:graphicFrameChg>
        <pc:graphicFrameChg chg="add mod">
          <ac:chgData name="Szilárd Alagi" userId="cc3884d47b8f031d" providerId="LiveId" clId="{996B90F2-EC4A-47B9-9C80-6DD95A558D97}" dt="2022-09-05T08:11:21.940" v="57" actId="255"/>
          <ac:graphicFrameMkLst>
            <pc:docMk/>
            <pc:sldMk cId="445455175" sldId="335"/>
            <ac:graphicFrameMk id="9" creationId="{FA2F2AC2-69EA-B295-EEEE-180D6FE47D94}"/>
          </ac:graphicFrameMkLst>
        </pc:graphicFrameChg>
      </pc:sldChg>
      <pc:sldChg chg="addSp delSp modSp new mod ord">
        <pc:chgData name="Szilárd Alagi" userId="cc3884d47b8f031d" providerId="LiveId" clId="{996B90F2-EC4A-47B9-9C80-6DD95A558D97}" dt="2022-09-05T11:55:04.284" v="154" actId="14100"/>
        <pc:sldMkLst>
          <pc:docMk/>
          <pc:sldMk cId="4294526208" sldId="336"/>
        </pc:sldMkLst>
        <pc:spChg chg="mod">
          <ac:chgData name="Szilárd Alagi" userId="cc3884d47b8f031d" providerId="LiveId" clId="{996B90F2-EC4A-47B9-9C80-6DD95A558D97}" dt="2022-09-05T08:13:22.592" v="134" actId="20577"/>
          <ac:spMkLst>
            <pc:docMk/>
            <pc:sldMk cId="4294526208" sldId="336"/>
            <ac:spMk id="2" creationId="{780F1146-3732-2F2A-D778-2AFBE1375BA5}"/>
          </ac:spMkLst>
        </pc:spChg>
        <pc:spChg chg="del">
          <ac:chgData name="Szilárd Alagi" userId="cc3884d47b8f031d" providerId="LiveId" clId="{996B90F2-EC4A-47B9-9C80-6DD95A558D97}" dt="2022-09-05T08:12:18.082" v="96" actId="478"/>
          <ac:spMkLst>
            <pc:docMk/>
            <pc:sldMk cId="4294526208" sldId="336"/>
            <ac:spMk id="3" creationId="{E31CA704-00DF-C139-BA2C-80CC088EC717}"/>
          </ac:spMkLst>
        </pc:spChg>
        <pc:graphicFrameChg chg="add mod">
          <ac:chgData name="Szilárd Alagi" userId="cc3884d47b8f031d" providerId="LiveId" clId="{996B90F2-EC4A-47B9-9C80-6DD95A558D97}" dt="2022-09-05T11:55:04.284" v="154" actId="14100"/>
          <ac:graphicFrameMkLst>
            <pc:docMk/>
            <pc:sldMk cId="4294526208" sldId="336"/>
            <ac:graphicFrameMk id="3" creationId="{151B5C11-5CC4-78DF-3A9C-F7A8AE432D4B}"/>
          </ac:graphicFrameMkLst>
        </pc:graphicFrameChg>
        <pc:graphicFrameChg chg="add del mod modGraphic">
          <ac:chgData name="Szilárd Alagi" userId="cc3884d47b8f031d" providerId="LiveId" clId="{996B90F2-EC4A-47B9-9C80-6DD95A558D97}" dt="2022-09-05T11:45:44.542" v="150" actId="478"/>
          <ac:graphicFrameMkLst>
            <pc:docMk/>
            <pc:sldMk cId="4294526208" sldId="336"/>
            <ac:graphicFrameMk id="5" creationId="{151B5C11-5CC4-78DF-3A9C-F7A8AE432D4B}"/>
          </ac:graphicFrameMkLst>
        </pc:graphicFrameChg>
        <pc:graphicFrameChg chg="add mod">
          <ac:chgData name="Szilárd Alagi" userId="cc3884d47b8f031d" providerId="LiveId" clId="{996B90F2-EC4A-47B9-9C80-6DD95A558D97}" dt="2022-09-05T11:54:58.368" v="152" actId="1076"/>
          <ac:graphicFrameMkLst>
            <pc:docMk/>
            <pc:sldMk cId="4294526208" sldId="336"/>
            <ac:graphicFrameMk id="7" creationId="{B9BA3526-DBDB-CE26-BAAD-2539BB29ADE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5D87A56-ECE6-4918-91E6-4F8F11D14D57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452F13C-B024-4E22-AFC0-5D513C6378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783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5689A52-F2C4-4608-9668-2331C45A114E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07369DD-9FD4-4AAA-B88A-0282232E0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6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716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46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hu-HU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397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974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369DD-9FD4-4AAA-B88A-0282232E001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0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00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818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95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369DD-9FD4-4AAA-B88A-0282232E001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92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5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118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95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74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63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5F5F-C166-48FA-B589-977C5C5C8475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63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503B-50A9-4F86-9837-97E066BCC7B9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28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232A-BA6C-45B0-90B8-83B72F626ABC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19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5F5F-C166-48FA-B589-977C5C5C8475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614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8C1C-D1ED-40E7-A666-C2A3F5294BBA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366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2A9-F9D7-41A1-B90C-8866201AF098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07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/>
              <a:t>2024. 10. 09.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37031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164-631B-4726-B71D-BF560E3DC76D}" type="datetime1">
              <a:rPr lang="hu-HU" smtClean="0"/>
              <a:t>2024. 10. 09.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999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52D-0E5B-4D31-BC85-DD357E91E0CF}" type="datetime1">
              <a:rPr lang="hu-HU" smtClean="0"/>
              <a:t>2024. 10. 09.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13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664-49C8-4A72-AA21-5B0155896258}" type="datetime1">
              <a:rPr lang="hu-HU" smtClean="0"/>
              <a:t>2024. 10. 09.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4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1F8-A0D4-44C0-A3A2-88D510625AE5}" type="datetime1">
              <a:rPr lang="hu-HU" smtClean="0"/>
              <a:t>2024. 10. 09.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53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8C1C-D1ED-40E7-A666-C2A3F5294BBA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68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/>
              <a:t>2024. 10. 09.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7047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503B-50A9-4F86-9837-97E066BCC7B9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2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232A-BA6C-45B0-90B8-83B72F626ABC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928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225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7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7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DC62-CFE7-4A42-B238-B5342F5F32A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2024. 10. 09.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3487F1-9070-5820-60C3-8A9BD823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59" y="549001"/>
            <a:ext cx="2723791" cy="72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7DA0652-8F7B-8E2B-2B77-3B8AA899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&lt;#&gt;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30A4E393-327E-7ACD-F521-54B0322D2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659" y="1475118"/>
            <a:ext cx="2717321" cy="4516108"/>
          </a:xfrm>
        </p:spPr>
        <p:txBody>
          <a:bodyPr lIns="0" rIns="0"/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rgbClr val="01999A"/>
              </a:buClr>
              <a:defRPr sz="1350">
                <a:solidFill>
                  <a:srgbClr val="01999A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u-HU" dirty="0"/>
              <a:t>Szöveg </a:t>
            </a:r>
          </a:p>
          <a:p>
            <a:pPr lvl="1"/>
            <a:r>
              <a:rPr lang="hu-HU" dirty="0"/>
              <a:t>Felsorolás első szint</a:t>
            </a:r>
          </a:p>
          <a:p>
            <a:pPr lvl="1"/>
            <a:r>
              <a:rPr lang="hu-HU" dirty="0"/>
              <a:t>Felsorolás első szint</a:t>
            </a:r>
          </a:p>
          <a:p>
            <a:pPr lvl="2"/>
            <a:endParaRPr lang="hu-HU" dirty="0"/>
          </a:p>
        </p:txBody>
      </p:sp>
      <p:sp>
        <p:nvSpPr>
          <p:cNvPr id="11" name="Szöveg helye 9">
            <a:extLst>
              <a:ext uri="{FF2B5EF4-FFF2-40B4-BE49-F238E27FC236}">
                <a16:creationId xmlns:a16="http://schemas.microsoft.com/office/drawing/2014/main" id="{B5785D89-A9E3-3D8F-E5EE-EE57CEE610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02478"/>
            <a:ext cx="2732687" cy="302523"/>
          </a:xfrm>
        </p:spPr>
        <p:txBody>
          <a:bodyPr lIns="0" rIns="0">
            <a:noAutofit/>
          </a:bodyPr>
          <a:lstStyle>
            <a:lvl1pPr marL="0" indent="0">
              <a:buNone/>
              <a:defRPr sz="900" cap="small" baseline="0">
                <a:solidFill>
                  <a:srgbClr val="01999A"/>
                </a:solidFill>
                <a:latin typeface="Nunito" pitchFamily="2" charset="-18"/>
              </a:defRPr>
            </a:lvl1pPr>
          </a:lstStyle>
          <a:p>
            <a:pPr lvl="0"/>
            <a:r>
              <a:rPr lang="hu-HU" dirty="0"/>
              <a:t>Fejezetcím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266740D9-A9CB-C06D-4A6F-5FCBEACD5D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34907" y="0"/>
            <a:ext cx="5909093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CCCCFF"/>
                </a:solidFill>
              </a:defRPr>
            </a:lvl1pPr>
          </a:lstStyle>
          <a:p>
            <a:pPr lvl="0"/>
            <a:r>
              <a:rPr lang="hu-HU" dirty="0"/>
              <a:t>Tartalom helye</a:t>
            </a:r>
          </a:p>
        </p:txBody>
      </p:sp>
    </p:spTree>
    <p:extLst>
      <p:ext uri="{BB962C8B-B14F-4D97-AF65-F5344CB8AC3E}">
        <p14:creationId xmlns:p14="http://schemas.microsoft.com/office/powerpoint/2010/main" val="230408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2A9-F9D7-41A1-B90C-8866201AF098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33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/>
              <a:t>2024. 10. 09.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8552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164-631B-4726-B71D-BF560E3DC76D}" type="datetime1">
              <a:rPr lang="hu-HU" smtClean="0"/>
              <a:t>2024. 10. 09.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18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52D-0E5B-4D31-BC85-DD357E91E0CF}" type="datetime1">
              <a:rPr lang="hu-HU" smtClean="0"/>
              <a:t>2024. 10. 09.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730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664-49C8-4A72-AA21-5B0155896258}" type="datetime1">
              <a:rPr lang="hu-HU" smtClean="0"/>
              <a:t>2024. 10. 09.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1F8-A0D4-44C0-A3A2-88D510625AE5}" type="datetime1">
              <a:rPr lang="hu-HU" smtClean="0"/>
              <a:t>2024. 10. 09.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8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/>
              <a:t>2024. 10. 09.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039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6000"/>
                <a:alpha val="87000"/>
              </a:schemeClr>
            </a:gs>
            <a:gs pos="2800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521D-2982-4752-938B-75F873C50BE5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3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6000"/>
                <a:alpha val="87000"/>
              </a:schemeClr>
            </a:gs>
            <a:gs pos="2800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521D-2982-4752-938B-75F873C50BE5}" type="datetime1">
              <a:rPr lang="hu-HU" smtClean="0"/>
              <a:t>2024. 10. 09.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73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zocialisportal.hu/teruleti-szakmatamogatasi-rendszer-letrehozasa-szakmatamogatasi-feladatok-ellatasa-202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api.nfszk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A189BD31-D4D2-4941-BA4E-48BA3C3F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46968"/>
            <a:ext cx="7920880" cy="4926248"/>
          </a:xfrm>
        </p:spPr>
        <p:txBody>
          <a:bodyPr>
            <a:normAutofit fontScale="90000"/>
          </a:bodyPr>
          <a:lstStyle/>
          <a:p>
            <a:pPr algn="r"/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/>
              <a:t> </a:t>
            </a:r>
            <a:r>
              <a:rPr lang="hu-HU" sz="4400" b="1" dirty="0" smtClean="0"/>
              <a:t>Aktualitások – Szakmapolitikai célok/változások</a:t>
            </a:r>
            <a:r>
              <a:rPr kumimoji="0" lang="hu-HU" sz="4400" b="1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/>
            </a:r>
            <a:br>
              <a:rPr kumimoji="0" lang="hu-HU" sz="4400" b="1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kumimoji="0" lang="hu-HU" sz="2800" b="1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/>
            </a:r>
            <a:br>
              <a:rPr kumimoji="0" lang="hu-HU" sz="2800" b="1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Balatonföldvár, 2024. 09. 04.</a:t>
            </a: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/>
            </a:r>
            <a:br>
              <a:rPr kumimoji="0" lang="hu-HU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/>
            </a:r>
            <a:br>
              <a:rPr kumimoji="0" lang="hu-HU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/>
            </a:r>
            <a:br>
              <a:rPr kumimoji="0" lang="hu-HU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dr. Andráczi-Tóth Veronika</a:t>
            </a:r>
            <a:br>
              <a:rPr kumimoji="0" lang="hu-H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Belügyminisztérium</a:t>
            </a:r>
            <a:br>
              <a:rPr kumimoji="0" lang="hu-H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lang="hu-HU" sz="2700" cap="none" dirty="0">
                <a:ea typeface="+mn-ea"/>
                <a:cs typeface="Times New Roman" panose="02020603050405020304" pitchFamily="18" charset="0"/>
              </a:rPr>
              <a:t>Szociális és Gyermekjóléti Szolgáltatások Főosztálya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</a:br>
            <a:endParaRPr lang="hu-HU" dirty="0">
              <a:latin typeface="Palatino Linotype" panose="0204050205050503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50789E7-35E1-A090-8405-CC68DAE3F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81128"/>
            <a:ext cx="2527824" cy="2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20380" cy="648072"/>
          </a:xfrm>
        </p:spPr>
        <p:txBody>
          <a:bodyPr>
            <a:normAutofit/>
          </a:bodyPr>
          <a:lstStyle/>
          <a:p>
            <a:r>
              <a:rPr lang="hu-HU" sz="2800" b="1" dirty="0"/>
              <a:t>V</a:t>
            </a:r>
            <a:r>
              <a:rPr lang="hu-HU" sz="2800" b="1" dirty="0" smtClean="0"/>
              <a:t>íziközmű-szolgáltatási díj kedvezmény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32859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hu-HU" sz="7200" b="1" dirty="0" smtClean="0">
                <a:solidFill>
                  <a:schemeClr val="tx1"/>
                </a:solidFill>
                <a:latin typeface="+mj-lt"/>
              </a:rPr>
              <a:t>Jogszabály: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A rezsicsökkentések végrehajtásáról szóló 2013. évi LIV. törvény (a továbbiakban: Rezsitörvény)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A nem </a:t>
            </a:r>
            <a:r>
              <a:rPr lang="hu-HU" sz="7200" dirty="0">
                <a:solidFill>
                  <a:schemeClr val="tx1"/>
                </a:solidFill>
                <a:latin typeface="+mj-lt"/>
              </a:rPr>
              <a:t>lakossági felhasználók víziközmű-szolgáltatási díjának megállapításáról szóló 25/2023. (XII. 13.) EM rendelet </a:t>
            </a:r>
            <a:endParaRPr lang="hu-HU" sz="7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A szociális és gyermekvédelmi intézmények </a:t>
            </a:r>
            <a:r>
              <a:rPr lang="hu-HU" sz="7200" b="1" dirty="0" smtClean="0">
                <a:solidFill>
                  <a:schemeClr val="tx1"/>
                </a:solidFill>
                <a:latin typeface="+mj-lt"/>
              </a:rPr>
              <a:t>nem lakossági felhasználónak minősülnek.</a:t>
            </a:r>
          </a:p>
          <a:p>
            <a:pPr algn="just">
              <a:lnSpc>
                <a:spcPct val="120000"/>
              </a:lnSpc>
            </a:pP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A víziközmű-szolgáltató </a:t>
            </a:r>
            <a:r>
              <a:rPr lang="hu-HU" sz="7200" dirty="0">
                <a:solidFill>
                  <a:schemeClr val="tx1"/>
                </a:solidFill>
                <a:latin typeface="+mj-lt"/>
              </a:rPr>
              <a:t>legfeljebb a Rezsitörvény 4. § (1) bekezdésében meghatározott </a:t>
            </a:r>
            <a:r>
              <a:rPr lang="hu-HU" sz="7200" b="1" dirty="0" smtClean="0">
                <a:solidFill>
                  <a:schemeClr val="tx1"/>
                </a:solidFill>
                <a:latin typeface="+mj-lt"/>
              </a:rPr>
              <a:t>kedvezménes díjat alkalmazhatja </a:t>
            </a: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(nem haladhatja meg a 2013. január 31-én alkalmazott díjtételek 90%-át):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7200" b="1" dirty="0" smtClean="0">
                <a:solidFill>
                  <a:schemeClr val="tx1"/>
                </a:solidFill>
                <a:latin typeface="+mj-lt"/>
              </a:rPr>
              <a:t>személyes </a:t>
            </a:r>
            <a:r>
              <a:rPr lang="hu-HU" sz="7200" b="1" dirty="0">
                <a:solidFill>
                  <a:schemeClr val="tx1"/>
                </a:solidFill>
                <a:latin typeface="+mj-lt"/>
              </a:rPr>
              <a:t>gondoskodást nyújtó bentlakásos szociális </a:t>
            </a:r>
            <a:r>
              <a:rPr lang="hu-HU" sz="7200" b="1" dirty="0" smtClean="0">
                <a:solidFill>
                  <a:schemeClr val="tx1"/>
                </a:solidFill>
                <a:latin typeface="+mj-lt"/>
              </a:rPr>
              <a:t>intézmény,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támogatott </a:t>
            </a:r>
            <a:r>
              <a:rPr lang="hu-HU" sz="7200" dirty="0">
                <a:solidFill>
                  <a:schemeClr val="tx1"/>
                </a:solidFill>
                <a:latin typeface="+mj-lt"/>
              </a:rPr>
              <a:t>lakhatás, </a:t>
            </a:r>
            <a:endParaRPr lang="hu-HU" sz="72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gyermekek </a:t>
            </a:r>
            <a:r>
              <a:rPr lang="hu-HU" sz="7200" dirty="0">
                <a:solidFill>
                  <a:schemeClr val="tx1"/>
                </a:solidFill>
                <a:latin typeface="+mj-lt"/>
              </a:rPr>
              <a:t>átmeneti otthona, családok átmeneti </a:t>
            </a: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otthona,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gyermekotthon</a:t>
            </a:r>
            <a:r>
              <a:rPr lang="hu-HU" sz="7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lakásotthon</a:t>
            </a:r>
            <a:r>
              <a:rPr lang="hu-HU" sz="7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utógondozó otthon,</a:t>
            </a:r>
            <a:endParaRPr lang="hu-HU" sz="7200" dirty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7200" dirty="0" smtClean="0">
                <a:solidFill>
                  <a:schemeClr val="tx1"/>
                </a:solidFill>
                <a:latin typeface="+mj-lt"/>
              </a:rPr>
              <a:t>javítóintézet esetében.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3400" b="1" dirty="0" smtClean="0">
              <a:solidFill>
                <a:schemeClr val="tx1"/>
              </a:solidFill>
            </a:endParaRPr>
          </a:p>
          <a:p>
            <a:pPr algn="just"/>
            <a:endParaRPr lang="hu-HU" sz="34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011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764704"/>
            <a:ext cx="87129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tx1"/>
                </a:solidFill>
                <a:latin typeface="+mj-lt"/>
              </a:rPr>
              <a:t>Feltétel: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a fenntartó a központi költségvetésről szóló törvény szerinti </a:t>
            </a:r>
            <a:r>
              <a:rPr lang="hu-HU" sz="2000" b="1" dirty="0" smtClean="0">
                <a:solidFill>
                  <a:schemeClr val="tx1"/>
                </a:solidFill>
                <a:latin typeface="+mj-lt"/>
              </a:rPr>
              <a:t>támogatásban részesül.</a:t>
            </a:r>
          </a:p>
          <a:p>
            <a:endParaRPr lang="hu-HU" sz="2000" dirty="0" smtClean="0">
              <a:latin typeface="+mj-lt"/>
            </a:endParaRPr>
          </a:p>
          <a:p>
            <a:endParaRPr lang="hu-HU" sz="2000" dirty="0">
              <a:latin typeface="+mj-lt"/>
            </a:endParaRPr>
          </a:p>
          <a:p>
            <a:r>
              <a:rPr lang="hu-HU" sz="2000" dirty="0" smtClean="0">
                <a:latin typeface="+mj-lt"/>
              </a:rPr>
              <a:t>Az intézménynek </a:t>
            </a:r>
            <a:r>
              <a:rPr lang="hu-HU" sz="2000" dirty="0">
                <a:latin typeface="+mj-lt"/>
              </a:rPr>
              <a:t>szükséges bemutatnia </a:t>
            </a:r>
            <a:r>
              <a:rPr lang="hu-HU" sz="2000" b="1" dirty="0">
                <a:latin typeface="+mj-lt"/>
              </a:rPr>
              <a:t>a </a:t>
            </a:r>
            <a:r>
              <a:rPr lang="hu-HU" sz="2000" b="1" dirty="0" smtClean="0">
                <a:latin typeface="+mj-lt"/>
              </a:rPr>
              <a:t>víziközmű-szolgáltatójának:</a:t>
            </a:r>
          </a:p>
          <a:p>
            <a:endParaRPr lang="hu-HU" sz="2000" b="1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Magyar </a:t>
            </a:r>
            <a:r>
              <a:rPr lang="hu-HU" sz="2000" dirty="0">
                <a:latin typeface="+mj-lt"/>
              </a:rPr>
              <a:t>Államkincstár által kiadott, a költségvetési támogatás biztosításáról szóló </a:t>
            </a:r>
            <a:r>
              <a:rPr lang="hu-HU" sz="2000" b="1" dirty="0" smtClean="0">
                <a:latin typeface="+mj-lt"/>
              </a:rPr>
              <a:t>határozatot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(</a:t>
            </a: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önkormányzati, állami 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fenntartású intézmények </a:t>
            </a: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esetében ilyen határozat nincs)</a:t>
            </a:r>
          </a:p>
          <a:p>
            <a:pPr algn="just"/>
            <a:endParaRPr lang="hu-HU" sz="20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K</a:t>
            </a:r>
            <a:r>
              <a:rPr lang="hu-HU" sz="2000" dirty="0" smtClean="0">
                <a:latin typeface="+mj-lt"/>
              </a:rPr>
              <a:t>ormányhivatal </a:t>
            </a:r>
            <a:r>
              <a:rPr lang="hu-HU" sz="2000" dirty="0">
                <a:latin typeface="+mj-lt"/>
              </a:rPr>
              <a:t>által a szolgáltatói nyilvántartásba való bejegyzésről kiállított </a:t>
            </a:r>
            <a:r>
              <a:rPr lang="hu-HU" sz="2000" b="1" dirty="0" smtClean="0">
                <a:latin typeface="+mj-lt"/>
              </a:rPr>
              <a:t>tanúsítványt</a:t>
            </a:r>
            <a:r>
              <a:rPr lang="hu-HU" sz="2000" dirty="0">
                <a:latin typeface="+mj-lt"/>
              </a:rPr>
              <a:t> -</a:t>
            </a: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javítóintézetek esetében a törzskönyvi igazolás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Az átsorolásról a szolgáltató dönt, benyújtásra határidő nincs megjelölve.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178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3100" b="1" dirty="0" smtClean="0"/>
              <a:t>Földgázellátás korlátozási besorolása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59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80000"/>
              </a:lnSpc>
              <a:spcAft>
                <a:spcPts val="600"/>
              </a:spcAft>
              <a:buNone/>
            </a:pPr>
            <a:endParaRPr lang="hu-HU" sz="1400" b="1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b="1" dirty="0">
                <a:solidFill>
                  <a:prstClr val="black"/>
                </a:solidFill>
                <a:latin typeface="+mj-lt"/>
              </a:rPr>
              <a:t>Jogszabály:</a:t>
            </a:r>
          </a:p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</a:pPr>
            <a:r>
              <a:rPr lang="hu-HU" sz="2000" dirty="0">
                <a:solidFill>
                  <a:prstClr val="black"/>
                </a:solidFill>
                <a:latin typeface="+mj-lt"/>
              </a:rPr>
              <a:t>A földgázellátásról szóló 2008. évi XL. törvény (a továbbiakban: </a:t>
            </a:r>
            <a:r>
              <a:rPr lang="hu-HU" sz="2000" dirty="0" err="1">
                <a:solidFill>
                  <a:prstClr val="black"/>
                </a:solidFill>
                <a:latin typeface="+mj-lt"/>
              </a:rPr>
              <a:t>Get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.) </a:t>
            </a:r>
          </a:p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</a:pPr>
            <a:r>
              <a:rPr lang="hu-HU" sz="2000" dirty="0">
                <a:solidFill>
                  <a:prstClr val="black"/>
                </a:solidFill>
                <a:latin typeface="+mj-lt"/>
              </a:rPr>
              <a:t>A földgázellátás biztonságának megőrzését szolgáló intézkedésekről szóló 399/2023. (VIII. 24.) Korm. rendelet </a:t>
            </a:r>
            <a:endParaRPr lang="hu-HU" sz="2000" dirty="0" smtClean="0">
              <a:solidFill>
                <a:prstClr val="black"/>
              </a:solidFill>
              <a:latin typeface="+mj-lt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hu-HU" sz="2000" dirty="0">
              <a:solidFill>
                <a:prstClr val="black"/>
              </a:solidFill>
              <a:latin typeface="+mj-lt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b="1" dirty="0">
                <a:solidFill>
                  <a:prstClr val="black"/>
                </a:solidFill>
                <a:latin typeface="+mj-lt"/>
              </a:rPr>
              <a:t>Szolidaritási alapon védett felhasználó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nak minősül az </a:t>
            </a:r>
            <a:r>
              <a:rPr lang="hu-HU" sz="2000" b="1" dirty="0">
                <a:solidFill>
                  <a:prstClr val="black"/>
                </a:solidFill>
                <a:latin typeface="+mj-lt"/>
              </a:rPr>
              <a:t>alapvető szociális szolgáltató 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(szociális és gyermekjóléti intézmény), </a:t>
            </a: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így a kivételi körbe tartozik a gázfogyasztás korlátozásának elrendelése esetében.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Benyújtott 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jogszabály-módosítási javaslat értelmében 2024. október 1-jével</a:t>
            </a: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: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A Kormányhivatal 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által a szolgáltatói nyilvántartásba való bejegyzésről kiállított </a:t>
            </a:r>
            <a:r>
              <a:rPr lang="hu-HU" sz="2000" b="1" dirty="0">
                <a:solidFill>
                  <a:prstClr val="black"/>
                </a:solidFill>
                <a:latin typeface="+mj-lt"/>
              </a:rPr>
              <a:t>tanúsítványt 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elegendő igazolásként a szolgáltató felé benyújtani. </a:t>
            </a:r>
            <a:endParaRPr lang="hu-HU" sz="2000" dirty="0" smtClean="0">
              <a:solidFill>
                <a:prstClr val="black"/>
              </a:solidFill>
              <a:latin typeface="+mj-lt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(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Korábban törzskönyvi nyilvántartás vagy miniszteri igazolás kellett.)</a:t>
            </a:r>
          </a:p>
          <a:p>
            <a:pPr marL="0" indent="0" algn="just">
              <a:spcAft>
                <a:spcPts val="600"/>
              </a:spcAft>
              <a:buNone/>
            </a:pPr>
            <a:endParaRPr lang="hu-H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3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9532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/>
              <a:t>III. Alternatív elhelyezési lehetőségek</a:t>
            </a:r>
            <a:endParaRPr lang="hu-HU" sz="4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8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2335" y="463963"/>
            <a:ext cx="7902179" cy="994172"/>
          </a:xfrm>
        </p:spPr>
        <p:txBody>
          <a:bodyPr>
            <a:normAutofit/>
          </a:bodyPr>
          <a:lstStyle/>
          <a:p>
            <a:pPr algn="ctr"/>
            <a:r>
              <a:rPr lang="hu-HU" sz="2700" b="1" dirty="0"/>
              <a:t>Szakápolást nyújtó idősek otthona = Szakápolási központ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68779" y="1532931"/>
            <a:ext cx="7885508" cy="478035"/>
          </a:xfrm>
        </p:spPr>
        <p:txBody>
          <a:bodyPr>
            <a:normAutofit/>
          </a:bodyPr>
          <a:lstStyle/>
          <a:p>
            <a:r>
              <a:rPr lang="hu-HU" sz="2400" b="0" dirty="0">
                <a:latin typeface="+mj-lt"/>
              </a:rPr>
              <a:t>Az igénybevételt megalapozó jogosultsági feltételek: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435078" y="2245914"/>
            <a:ext cx="4466628" cy="4110439"/>
          </a:xfrm>
        </p:spPr>
        <p:txBody>
          <a:bodyPr>
            <a:noAutofit/>
          </a:bodyPr>
          <a:lstStyle/>
          <a:p>
            <a:r>
              <a:rPr lang="hu-HU" sz="2000" dirty="0">
                <a:latin typeface="+mj-lt"/>
              </a:rPr>
              <a:t>18. életévet betöltött, betegsége vagy fogyatékossága miatt 	önmagáról gondoskodni nem képes személy, ha </a:t>
            </a:r>
          </a:p>
          <a:p>
            <a:r>
              <a:rPr lang="hu-HU" sz="2000" dirty="0">
                <a:latin typeface="+mj-lt"/>
              </a:rPr>
              <a:t> gondozási szükséglete alapján teljes ellátásra, folyamatos gondozásra, ápolásra szorul,  állapota intenzív odafigyelést és 	gyakori beavatkozást igényel /III. fokozatú gondozási 	szükséglet/, és</a:t>
            </a:r>
          </a:p>
          <a:p>
            <a:r>
              <a:rPr lang="hu-HU" sz="2000" dirty="0">
                <a:latin typeface="+mj-lt"/>
              </a:rPr>
              <a:t>- betegségéből adódóan szakápolást igényel, de akut fekvőbeteg-gyógyintézeti ellátásra és állandó orvosi felügyeletre nem szorul.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E450-EAAA-4F44-B83F-BC42FEB1F19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al oldali kapcsos zárójel 10"/>
          <p:cNvSpPr/>
          <p:nvPr/>
        </p:nvSpPr>
        <p:spPr>
          <a:xfrm>
            <a:off x="3864769" y="2611039"/>
            <a:ext cx="461963" cy="2153842"/>
          </a:xfrm>
          <a:prstGeom prst="lef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al oldali kapcsos zárójel 12"/>
          <p:cNvSpPr/>
          <p:nvPr/>
        </p:nvSpPr>
        <p:spPr>
          <a:xfrm>
            <a:off x="1843088" y="2611039"/>
            <a:ext cx="657225" cy="3082531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361011" y="3333151"/>
            <a:ext cx="139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Idősek</a:t>
            </a:r>
            <a:r>
              <a:rPr kumimoji="0" lang="hu-H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otthona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07505" y="3713820"/>
            <a:ext cx="173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Szakápolási központ</a:t>
            </a:r>
          </a:p>
        </p:txBody>
      </p:sp>
    </p:spTree>
    <p:extLst>
      <p:ext uri="{BB962C8B-B14F-4D97-AF65-F5344CB8AC3E}">
        <p14:creationId xmlns:p14="http://schemas.microsoft.com/office/powerpoint/2010/main" val="115048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86E1B9AB-D230-498C-9849-307DD98A1E3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8" y="548680"/>
            <a:ext cx="8704037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577A7A06-2F73-4847-AE5F-1C3096F6177C}"/>
              </a:ext>
            </a:extLst>
          </p:cNvPr>
          <p:cNvSpPr txBox="1"/>
          <p:nvPr/>
        </p:nvSpPr>
        <p:spPr>
          <a:xfrm>
            <a:off x="1093127" y="2614267"/>
            <a:ext cx="15348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-18"/>
                <a:ea typeface="+mn-ea"/>
                <a:cs typeface="+mn-cs"/>
              </a:rPr>
              <a:t>Celldömölk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3AA1339-3E82-40F5-AAFD-9DCA155AF75C}"/>
              </a:ext>
            </a:extLst>
          </p:cNvPr>
          <p:cNvSpPr txBox="1"/>
          <p:nvPr/>
        </p:nvSpPr>
        <p:spPr>
          <a:xfrm>
            <a:off x="2181468" y="2275713"/>
            <a:ext cx="12842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-18"/>
                <a:ea typeface="+mn-ea"/>
                <a:cs typeface="+mn-cs"/>
              </a:rPr>
              <a:t>Oroszlány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F66371E-871F-489E-A2A4-87F5873F559B}"/>
              </a:ext>
            </a:extLst>
          </p:cNvPr>
          <p:cNvSpPr txBox="1"/>
          <p:nvPr/>
        </p:nvSpPr>
        <p:spPr>
          <a:xfrm>
            <a:off x="2628001" y="3717032"/>
            <a:ext cx="12376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-18"/>
                <a:ea typeface="+mn-ea"/>
                <a:cs typeface="+mn-cs"/>
              </a:rPr>
              <a:t>Pincehely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7670F1A-6BAC-4C94-9BFB-21EDEFCBB5E8}"/>
              </a:ext>
            </a:extLst>
          </p:cNvPr>
          <p:cNvSpPr txBox="1"/>
          <p:nvPr/>
        </p:nvSpPr>
        <p:spPr>
          <a:xfrm>
            <a:off x="3757692" y="2132857"/>
            <a:ext cx="11023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-18"/>
                <a:ea typeface="+mn-ea"/>
                <a:cs typeface="+mn-cs"/>
              </a:rPr>
              <a:t>Budapest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957BD9C-96F4-4367-9291-AAB3726D7A63}"/>
              </a:ext>
            </a:extLst>
          </p:cNvPr>
          <p:cNvSpPr txBox="1"/>
          <p:nvPr/>
        </p:nvSpPr>
        <p:spPr>
          <a:xfrm>
            <a:off x="5292080" y="3140968"/>
            <a:ext cx="15103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-18"/>
                <a:ea typeface="+mn-ea"/>
                <a:cs typeface="+mn-cs"/>
              </a:rPr>
              <a:t>Kunhegyes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801D6CE-2966-4FA7-925D-284DA01DD16D}"/>
              </a:ext>
            </a:extLst>
          </p:cNvPr>
          <p:cNvSpPr txBox="1"/>
          <p:nvPr/>
        </p:nvSpPr>
        <p:spPr>
          <a:xfrm>
            <a:off x="6300192" y="1412776"/>
            <a:ext cx="16327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-18"/>
                <a:ea typeface="+mn-ea"/>
                <a:cs typeface="+mn-cs"/>
              </a:rPr>
              <a:t>Vásárosnamény</a:t>
            </a:r>
          </a:p>
        </p:txBody>
      </p:sp>
    </p:spTree>
    <p:extLst>
      <p:ext uri="{BB962C8B-B14F-4D97-AF65-F5344CB8AC3E}">
        <p14:creationId xmlns:p14="http://schemas.microsoft.com/office/powerpoint/2010/main" val="128476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E450-EAAA-4F44-B83F-BC42FEB1F19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F60E889-8DDE-47DB-80C9-F2F4D6D93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0" y="953438"/>
            <a:ext cx="6601500" cy="49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7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E450-EAAA-4F44-B83F-BC42FEB1F19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D7DD1FB-95DC-465B-B5AB-0C052AB0E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2" y="971342"/>
            <a:ext cx="3656813" cy="48757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9DEEF46-9ED5-4621-9C62-D180BB9F1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82" y="971342"/>
            <a:ext cx="3745406" cy="48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0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E450-EAAA-4F44-B83F-BC42FEB1F19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9B58F3-ABD7-4305-A5A0-28C55AB24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3" y="940483"/>
            <a:ext cx="3718406" cy="49578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DF79E48-0090-4F3E-BCDF-503788105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1742" y="1580811"/>
            <a:ext cx="4875750" cy="3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3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8C1C258-CECE-E8C8-D6A1-A5B31405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E450-EAAA-4F44-B83F-BC42FEB1F19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4E53D9C-F3E9-ED92-36E7-956C18DB0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3"/>
            <a:ext cx="9144000" cy="638132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EB9E338-FE11-03A1-95D6-E4B1AAC53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640"/>
            <a:ext cx="9146763" cy="6805618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EDD7A24D-2571-66D6-C72E-FB8751E47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225" y="-171400"/>
            <a:ext cx="9144035" cy="71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9532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/>
              <a:t>I. Területi szakmatámogatási rendszer</a:t>
            </a:r>
            <a:endParaRPr lang="hu-HU" sz="4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75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07404" y="284494"/>
            <a:ext cx="5829300" cy="964413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+mj-lt"/>
              </a:rPr>
              <a:t>EFOP 2.2.25 helyszínek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25615" y="3189610"/>
            <a:ext cx="3734665" cy="36208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img847177" descr="48c20bb6-68ee-47e8-851d-043b99922f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5" y="1124744"/>
            <a:ext cx="8417786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5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>
            <a:extLst>
              <a:ext uri="{FF2B5EF4-FFF2-40B4-BE49-F238E27FC236}">
                <a16:creationId xmlns:a16="http://schemas.microsoft.com/office/drawing/2014/main" id="{A18521A9-EFFB-4267-9F9F-943C38FC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348880"/>
            <a:ext cx="806489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5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</a:t>
            </a:r>
            <a:r>
              <a:rPr lang="hu-HU" sz="5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veronika.andraczi-toth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bm.gov.hu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hu-HU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A6C2D3-5E7F-E6E4-D5D4-E4EB136E4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1665454" cy="16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6665" y="269526"/>
            <a:ext cx="8553797" cy="994172"/>
          </a:xfrm>
        </p:spPr>
        <p:txBody>
          <a:bodyPr>
            <a:normAutofit/>
          </a:bodyPr>
          <a:lstStyle/>
          <a:p>
            <a:pPr algn="ctr"/>
            <a:r>
              <a:rPr lang="hu-HU" sz="3000" dirty="0"/>
              <a:t>Előzmények: </a:t>
            </a:r>
            <a:r>
              <a:rPr lang="hu-HU" sz="3000" i="1" dirty="0"/>
              <a:t>„Területi Szakmatámogatási Rendszer (TSZR 2021)”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36664" y="1340768"/>
            <a:ext cx="8411799" cy="5184575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>
                <a:latin typeface="+mj-lt"/>
              </a:rPr>
              <a:t>Pályázati úton életre hívott szakmatámogató rendszer 2021. szeptember 1-től működik</a:t>
            </a:r>
            <a:r>
              <a:rPr lang="hu-HU" dirty="0" smtClean="0">
                <a:latin typeface="+mj-lt"/>
              </a:rPr>
              <a:t>, </a:t>
            </a:r>
            <a:r>
              <a:rPr lang="hu-HU" dirty="0">
                <a:latin typeface="+mj-lt"/>
              </a:rPr>
              <a:t>záró időpontja 2024. december 31.</a:t>
            </a:r>
          </a:p>
          <a:p>
            <a:pPr algn="just"/>
            <a:r>
              <a:rPr lang="hu-HU" dirty="0">
                <a:latin typeface="+mj-lt"/>
              </a:rPr>
              <a:t>Az ország 11 területi egységében kialakított </a:t>
            </a:r>
            <a:r>
              <a:rPr lang="hu-HU" dirty="0" smtClean="0">
                <a:latin typeface="+mj-lt"/>
              </a:rPr>
              <a:t>konzorcium, 9 országos munkacsoport</a:t>
            </a:r>
            <a:endParaRPr lang="hu-HU" dirty="0">
              <a:latin typeface="+mj-lt"/>
            </a:endParaRPr>
          </a:p>
          <a:p>
            <a:pPr algn="just"/>
            <a:r>
              <a:rPr lang="hu-HU" dirty="0">
                <a:latin typeface="+mj-lt"/>
              </a:rPr>
              <a:t>Évente több mint 400 rendezvényt szerveztek, a rendezvényeken </a:t>
            </a:r>
            <a:r>
              <a:rPr lang="hu-HU" dirty="0" smtClean="0">
                <a:latin typeface="+mj-lt"/>
              </a:rPr>
              <a:t>több, </a:t>
            </a:r>
            <a:r>
              <a:rPr lang="hu-HU" dirty="0">
                <a:latin typeface="+mj-lt"/>
              </a:rPr>
              <a:t>mint 11000 szakember elérését biztosították</a:t>
            </a:r>
            <a:r>
              <a:rPr lang="hu-HU" dirty="0" smtClean="0">
                <a:latin typeface="+mj-lt"/>
              </a:rPr>
              <a:t>.</a:t>
            </a:r>
          </a:p>
          <a:p>
            <a:pPr algn="just"/>
            <a:r>
              <a:rPr lang="hu-HU" b="1" dirty="0" smtClean="0">
                <a:latin typeface="+mj-lt"/>
              </a:rPr>
              <a:t>Szakmai ajánlások, módszertani útmutatók (Utcai szociális munka, Éjjeli menedékhely)</a:t>
            </a:r>
            <a:endParaRPr lang="hu-HU" b="1" dirty="0">
              <a:latin typeface="+mj-lt"/>
            </a:endParaRPr>
          </a:p>
          <a:p>
            <a:pPr algn="just"/>
            <a:r>
              <a:rPr lang="hu-HU" dirty="0">
                <a:latin typeface="+mj-lt"/>
              </a:rPr>
              <a:t>A TSZR működéséhez szükséges pályázati finanszírozásra évente 257 168 000,</a:t>
            </a:r>
            <a:r>
              <a:rPr lang="hu-HU" dirty="0" err="1">
                <a:latin typeface="+mj-lt"/>
              </a:rPr>
              <a:t>-Ft</a:t>
            </a:r>
            <a:r>
              <a:rPr lang="hu-HU" dirty="0">
                <a:latin typeface="+mj-lt"/>
              </a:rPr>
              <a:t> keretösszeget biztosított az Államtitkárság</a:t>
            </a:r>
            <a:r>
              <a:rPr lang="hu-HU" dirty="0" smtClean="0">
                <a:latin typeface="+mj-lt"/>
              </a:rPr>
              <a:t>.</a:t>
            </a:r>
            <a:endParaRPr lang="hu-HU" dirty="0">
              <a:latin typeface="+mj-lt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6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CC108C-11A1-4893-8927-5E619077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15" y="944724"/>
            <a:ext cx="7656022" cy="702078"/>
          </a:xfrm>
        </p:spPr>
        <p:txBody>
          <a:bodyPr>
            <a:normAutofit fontScale="90000"/>
          </a:bodyPr>
          <a:lstStyle/>
          <a:p>
            <a:r>
              <a:rPr lang="hu-HU" dirty="0"/>
              <a:t>Szakmatámogatási hálózat területi egységei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8DE5DE2-C0FF-4B7B-853D-2E3B8E5308AE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30778"/>
            <a:ext cx="6858000" cy="4569972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E450-EAAA-4F44-B83F-BC42FEB1F19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24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62738"/>
              </p:ext>
            </p:extLst>
          </p:nvPr>
        </p:nvGraphicFramePr>
        <p:xfrm>
          <a:off x="87283" y="476672"/>
          <a:ext cx="8890462" cy="6246037"/>
        </p:xfrm>
        <a:graphic>
          <a:graphicData uri="http://schemas.openxmlformats.org/drawingml/2006/table">
            <a:tbl>
              <a:tblPr/>
              <a:tblGrid>
                <a:gridCol w="163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Területi szakma-fejlesztési egységek</a:t>
                      </a:r>
                    </a:p>
                  </a:txBody>
                  <a:tcPr marL="7144" marR="7144" marT="7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Hajléktalan</a:t>
                      </a:r>
                      <a:r>
                        <a:rPr lang="hu-H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ellátási konzorciumi partner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szervezet (2024)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76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Borsod-Abaúj-Zemplén, Heves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Magyar Máltai Szeretetszolgálat Gondviselés Háza, Miskolc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76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Budapest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Magyar Máltai Szeretetszolgálat Budapesti Szociális Szakmatámogatási Hálózat- Magyar Máltai Szeretetszolgálat Miklós Utcai Integrált Hajléktalanellátó Központ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Győr-Moson-Sopron, Veszprém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Magyar Máltai Szeretetszolgálat </a:t>
                      </a:r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Befogadás Háza, Veszprém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676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Hajdú-Bihar. Jász-Nagykun-Szolnok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Szolnoki Kistérség Többcélú Társulása Humán Szolgáltató Központ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Somogy, Baranya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Támasz Alapítvány, Pécs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39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Szabolcs-Szatmár-Bereg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Szatmári Egyesített Szociális és Egészségügyi Alapellátási Intézmények, Mátészalka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9366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Vas, Zala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Hajléktalanok Átmeneti Gondozási Központja, Zalaegerszeg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676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Békés, Csongrád-Csanád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Ótemplomi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Szeretetszolgálat, Szarvas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676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Fejér, Komárom-Esztergom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SZMJVÖ Kríziskezelő Központ, Székesfehérvár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Nógrád, Pest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Utcai Szociális Segítők Egyesülete, Tatabánya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Tolna, Bács-Kiskun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Magyar Máltai Szeretetszolgálat Gondviselés Háza, Kecskemét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97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411" y="260648"/>
            <a:ext cx="8803178" cy="98553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b="1" dirty="0"/>
              <a:t>Területi szakmatámogatási rendszer működtetése, szakmatámogatási feladatok ellátása 2025 (TSZR2025)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46180"/>
            <a:ext cx="7886700" cy="527916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dirty="0">
                <a:latin typeface="+mj-lt"/>
              </a:rPr>
              <a:t>A következő három évet (2025 - 2027) érintő pályázat került kiírásra: </a:t>
            </a:r>
            <a:r>
              <a:rPr lang="hu-HU" sz="2400" dirty="0">
                <a:latin typeface="+mj-lt"/>
                <a:hlinkClick r:id="rId3"/>
              </a:rPr>
              <a:t>https://szocialisportal.hu/teruleti-szakmatamogatasi-rendszer-letrehozasa-szakmatamogatasi-feladatok-ellatasa-2025/</a:t>
            </a:r>
            <a:r>
              <a:rPr lang="hu-HU" sz="2400" dirty="0">
                <a:latin typeface="+mj-lt"/>
              </a:rPr>
              <a:t> </a:t>
            </a:r>
            <a:endParaRPr lang="hu-HU" sz="2400" dirty="0" smtClean="0">
              <a:latin typeface="+mj-lt"/>
            </a:endParaRPr>
          </a:p>
          <a:p>
            <a:pPr algn="just"/>
            <a:r>
              <a:rPr lang="hu-HU" sz="2400" dirty="0">
                <a:latin typeface="+mj-lt"/>
              </a:rPr>
              <a:t>M</a:t>
            </a:r>
            <a:r>
              <a:rPr lang="hu-HU" sz="2400" dirty="0" smtClean="0">
                <a:latin typeface="+mj-lt"/>
              </a:rPr>
              <a:t>egvalósítási időszak: </a:t>
            </a:r>
            <a:r>
              <a:rPr lang="hu-HU" sz="2400" dirty="0">
                <a:latin typeface="+mj-lt"/>
              </a:rPr>
              <a:t>2025. január 01. </a:t>
            </a:r>
            <a:r>
              <a:rPr lang="hu-HU" sz="2400" dirty="0" smtClean="0">
                <a:latin typeface="+mj-lt"/>
              </a:rPr>
              <a:t>- 2027</a:t>
            </a:r>
            <a:r>
              <a:rPr lang="hu-HU" sz="2400" dirty="0">
                <a:latin typeface="+mj-lt"/>
              </a:rPr>
              <a:t>. december 31</a:t>
            </a:r>
            <a:r>
              <a:rPr lang="hu-HU" sz="2400" dirty="0" smtClean="0">
                <a:latin typeface="+mj-lt"/>
              </a:rPr>
              <a:t>.</a:t>
            </a:r>
            <a:endParaRPr lang="hu-HU" sz="2400" dirty="0">
              <a:latin typeface="+mj-lt"/>
            </a:endParaRPr>
          </a:p>
          <a:p>
            <a:pPr algn="just"/>
            <a:r>
              <a:rPr lang="hu-HU" sz="2400" dirty="0">
                <a:latin typeface="+mj-lt"/>
              </a:rPr>
              <a:t>Az </a:t>
            </a:r>
            <a:r>
              <a:rPr lang="hu-HU" sz="2400" dirty="0" smtClean="0">
                <a:latin typeface="+mj-lt"/>
              </a:rPr>
              <a:t>éves keretösszeg: </a:t>
            </a:r>
            <a:r>
              <a:rPr lang="hu-HU" sz="2400" b="1" dirty="0">
                <a:latin typeface="+mj-lt"/>
              </a:rPr>
              <a:t>379 294 000 Ft.</a:t>
            </a:r>
          </a:p>
          <a:p>
            <a:pPr algn="just"/>
            <a:r>
              <a:rPr lang="hu-HU" sz="2400" dirty="0">
                <a:latin typeface="+mj-lt"/>
              </a:rPr>
              <a:t>Egy konzorciumot legfeljebb </a:t>
            </a:r>
            <a:r>
              <a:rPr lang="hu-HU" sz="2400" b="1" dirty="0">
                <a:latin typeface="+mj-lt"/>
              </a:rPr>
              <a:t>tizenkettő</a:t>
            </a:r>
            <a:r>
              <a:rPr lang="hu-HU" sz="2400" dirty="0">
                <a:latin typeface="+mj-lt"/>
              </a:rPr>
              <a:t> konzorciumi tag alkothat.</a:t>
            </a:r>
          </a:p>
          <a:p>
            <a:pPr algn="just"/>
            <a:r>
              <a:rPr lang="hu-HU" sz="2400" dirty="0" smtClean="0">
                <a:latin typeface="+mj-lt"/>
              </a:rPr>
              <a:t>Állami </a:t>
            </a:r>
            <a:r>
              <a:rPr lang="hu-HU" sz="2400" dirty="0">
                <a:latin typeface="+mj-lt"/>
              </a:rPr>
              <a:t>fenntartású intézmény esetében a Szociális és Gyermekvédelmi Főigazgatóság főigazgatójának támogató nyilatkozatának birtokában adható be a pályázat.</a:t>
            </a:r>
          </a:p>
          <a:p>
            <a:pPr algn="just"/>
            <a:r>
              <a:rPr lang="hu-HU" sz="2400" dirty="0">
                <a:latin typeface="+mj-lt"/>
              </a:rPr>
              <a:t>9 országos munkacsoport működtetése.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3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8500" y="404664"/>
            <a:ext cx="7886700" cy="81903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sz="3000" dirty="0"/>
              <a:t>Területi szakma-fejlesztési egységek és a működéshez nyújtott támogatás (vármegyénként) </a:t>
            </a:r>
            <a:r>
              <a:rPr lang="hu-HU" sz="2325" dirty="0"/>
              <a:t>(TSZR2025)</a:t>
            </a:r>
            <a:br>
              <a:rPr lang="hu-HU" sz="2325" dirty="0"/>
            </a:br>
            <a:endParaRPr lang="hu-HU" sz="2325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771523"/>
              </p:ext>
            </p:extLst>
          </p:nvPr>
        </p:nvGraphicFramePr>
        <p:xfrm>
          <a:off x="899592" y="1556792"/>
          <a:ext cx="7615758" cy="4896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 Területi </a:t>
                      </a:r>
                      <a:r>
                        <a:rPr lang="hu-HU" sz="1500" dirty="0">
                          <a:effectLst/>
                        </a:rPr>
                        <a:t>szakma-fejlesztési egységek (vármegyénként)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Teljes </a:t>
                      </a:r>
                      <a:r>
                        <a:rPr lang="hu-HU" sz="1500" dirty="0" smtClean="0">
                          <a:effectLst/>
                        </a:rPr>
                        <a:t>költség/év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Budapest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47 512 000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Bács-Kiskun, Tolna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32 148 000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Baranya, Somogy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33 258 000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Békés, Csongrád-Csanád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33 258 000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Borsod, Heves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33 258 000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Fejér, Komárom-Esztergom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32 148 000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Győr-Moson-Sopron, Veszprém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32 148 000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Hajdú-Bihar, Jász-Nagykun-Szolnok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33 258 000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Nógrád, Pest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38 010 000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Szabolcs-Szatmár-Bereg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32 148 000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Vas, Zala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32 148 000 Ft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54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3100" y="1848645"/>
            <a:ext cx="7886700" cy="125650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„</a:t>
            </a:r>
            <a:r>
              <a:rPr lang="hu-HU" i="1" dirty="0"/>
              <a:t>Területi szakmatámogatási rendszer működtetése, szakmatámogatási feladatok ellátása 2025” (TSZR2025) </a:t>
            </a:r>
            <a:br>
              <a:rPr lang="hu-HU" i="1" dirty="0"/>
            </a:b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7400" y="2959100"/>
            <a:ext cx="7727950" cy="253087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2400" dirty="0"/>
              <a:t> </a:t>
            </a:r>
            <a:r>
              <a:rPr lang="hu-HU" sz="2400" dirty="0">
                <a:hlinkClick r:id="rId2"/>
              </a:rPr>
              <a:t>https://hapi.nfszk.hu</a:t>
            </a:r>
            <a:r>
              <a:rPr lang="hu-HU" sz="2400" dirty="0"/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2700" b="1" dirty="0">
                <a:solidFill>
                  <a:srgbClr val="FF0000"/>
                </a:solidFill>
              </a:rPr>
              <a:t>A pályázat beadási határideje: 2024. szeptember 30.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3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9532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/>
              <a:t>II. Rezsivel kapcsolatos kérdések</a:t>
            </a:r>
            <a:endParaRPr lang="hu-HU" sz="4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8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–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mélyítet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–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mélyítet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10400</TotalTime>
  <Words>869</Words>
  <Application>Microsoft Office PowerPoint</Application>
  <PresentationFormat>Diavetítés a képernyőre (4:3 oldalarány)</PresentationFormat>
  <Paragraphs>152</Paragraphs>
  <Slides>21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Nunito</vt:lpstr>
      <vt:lpstr>Palatino Linotype</vt:lpstr>
      <vt:lpstr>Times New Roman</vt:lpstr>
      <vt:lpstr>Office Theme</vt:lpstr>
      <vt:lpstr>1_Office Theme</vt:lpstr>
      <vt:lpstr>  Aktualitások – Szakmapolitikai célok/változások   Balatonföldvár, 2024. 09. 04.   dr. Andráczi-Tóth Veronika Belügyminisztérium Szociális és Gyermekjóléti Szolgáltatások Főosztálya </vt:lpstr>
      <vt:lpstr>I. Területi szakmatámogatási rendszer</vt:lpstr>
      <vt:lpstr>Előzmények: „Területi Szakmatámogatási Rendszer (TSZR 2021)”</vt:lpstr>
      <vt:lpstr>Szakmatámogatási hálózat területi egységei</vt:lpstr>
      <vt:lpstr>PowerPoint-bemutató</vt:lpstr>
      <vt:lpstr>Területi szakmatámogatási rendszer működtetése, szakmatámogatási feladatok ellátása 2025 (TSZR2025)</vt:lpstr>
      <vt:lpstr> Területi szakma-fejlesztési egységek és a működéshez nyújtott támogatás (vármegyénként) (TSZR2025) </vt:lpstr>
      <vt:lpstr> „Területi szakmatámogatási rendszer működtetése, szakmatámogatási feladatok ellátása 2025” (TSZR2025)  </vt:lpstr>
      <vt:lpstr>II. Rezsivel kapcsolatos kérdések</vt:lpstr>
      <vt:lpstr>Víziközmű-szolgáltatási díj kedvezmény</vt:lpstr>
      <vt:lpstr>PowerPoint-bemutató</vt:lpstr>
      <vt:lpstr>Földgázellátás korlátozási besorolása </vt:lpstr>
      <vt:lpstr>III. Alternatív elhelyezési lehetőségek</vt:lpstr>
      <vt:lpstr>Szakápolást nyújtó idősek otthona = Szakápolási központ</vt:lpstr>
      <vt:lpstr>PowerPoint-bemutató</vt:lpstr>
      <vt:lpstr>PowerPoint-bemutató</vt:lpstr>
      <vt:lpstr>PowerPoint-bemutató</vt:lpstr>
      <vt:lpstr>PowerPoint-bemutató</vt:lpstr>
      <vt:lpstr>PowerPoint-bemutató</vt:lpstr>
      <vt:lpstr>EFOP 2.2.25 helyszínek</vt:lpstr>
      <vt:lpstr>PowerPoint-bemutató</vt:lpstr>
    </vt:vector>
  </TitlesOfParts>
  <Company>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HKA-COVID-19 pályázat</dc:title>
  <dc:creator>Alagi Szilárd</dc:creator>
  <cp:lastModifiedBy>agi</cp:lastModifiedBy>
  <cp:revision>243</cp:revision>
  <cp:lastPrinted>2023-09-05T12:00:50Z</cp:lastPrinted>
  <dcterms:created xsi:type="dcterms:W3CDTF">2021-08-10T09:28:19Z</dcterms:created>
  <dcterms:modified xsi:type="dcterms:W3CDTF">2024-10-09T12:47:02Z</dcterms:modified>
</cp:coreProperties>
</file>