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8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7" r:id="rId21"/>
    <p:sldId id="278" r:id="rId22"/>
    <p:sldId id="279" r:id="rId23"/>
    <p:sldId id="280" r:id="rId24"/>
    <p:sldId id="283" r:id="rId25"/>
    <p:sldId id="282" r:id="rId26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mc="http://schemas.openxmlformats.org/markup-compatibility/2006" xmlns:p14="http://schemas.microsoft.com/office/powerpoint/2010/main" xmlns:p15="http://schemas.microsoft.com/office/powerpoint/2012/main" xmlns:pr="smNativeData" xmlns="smNativeData" dt="1724855554" val="1068" rev64="64" revOS="1"/>
      <pr:smFileRevision xmlns:mc="http://schemas.openxmlformats.org/markup-compatibility/2006" xmlns:p14="http://schemas.microsoft.com/office/powerpoint/2010/main" xmlns:p15="http://schemas.microsoft.com/office/powerpoint/2012/main" xmlns:pr="smNativeData" xmlns="smNativeData" dt="1724855554" val="0"/>
      <pr:guideOptions xmlns:mc="http://schemas.openxmlformats.org/markup-compatibility/2006" xmlns:p14="http://schemas.microsoft.com/office/powerpoint/2010/main" xmlns:p15="http://schemas.microsoft.com/office/powerpoint/2012/main" xmlns:pr="smNativeData" xmlns="smNativeData" dt="1724855554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8" autoAdjust="0"/>
    <p:restoredTop sz="94627" autoAdjust="0"/>
  </p:normalViewPr>
  <p:slideViewPr>
    <p:cSldViewPr snapToObjects="1" showGuides="1">
      <p:cViewPr varScale="1">
        <p:scale>
          <a:sx n="109" d="100"/>
          <a:sy n="109" d="100"/>
        </p:scale>
        <p:origin x="630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Objects="1" showGuides="1">
      <p:cViewPr>
        <p:scale>
          <a:sx n="59" d="100"/>
          <a:sy n="59" d="100"/>
        </p:scale>
        <p:origin x="1337" y="214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c:style val="1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2022/23</c:v>
          </c:tx>
          <c:spPr>
            <a:solidFill>
              <a:srgbClr val="ECE0C3"/>
            </a:solidFill>
            <a:ln w="28575">
              <a:solidFill>
                <a:srgbClr val="3F3F3F"/>
              </a:solidFill>
            </a:ln>
          </c:spPr>
          <c:invertIfNegative val="1"/>
          <c:dLbls>
            <c:spPr>
              <a:noFill/>
              <a:ln w="9525">
                <a:noFill/>
              </a:ln>
            </c:spPr>
            <c:txPr>
              <a:bodyPr anchor="ctr" anchorCtr="1"/>
              <a:lstStyle/>
              <a:p>
                <a:pPr>
                  <a:defRPr lang="hu-hu" sz="1400" b="0" i="0" u="none" strike="noStrike" kern="100">
                    <a:solidFill>
                      <a:srgbClr val="3F3F3F"/>
                    </a:solidFill>
                    <a:latin typeface="Calibri" charset="0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6"/>
              <c:pt idx="0">
                <c:v>Szlov./Cseh</c:v>
              </c:pt>
              <c:pt idx="1">
                <c:v>Magyar</c:v>
              </c:pt>
              <c:pt idx="2">
                <c:v>Román</c:v>
              </c:pt>
              <c:pt idx="3">
                <c:v>Lengyel</c:v>
              </c:pt>
              <c:pt idx="4">
                <c:v>Bolgár</c:v>
              </c:pt>
              <c:pt idx="5">
                <c:v>Egyéb</c:v>
              </c:pt>
            </c:strLit>
          </c:cat>
          <c:val>
            <c:numLit>
              <c:formatCode>General</c:formatCode>
              <c:ptCount val="6"/>
              <c:pt idx="0">
                <c:v>2624</c:v>
              </c:pt>
              <c:pt idx="1">
                <c:v>1825</c:v>
              </c:pt>
              <c:pt idx="2">
                <c:v>1086</c:v>
              </c:pt>
              <c:pt idx="3">
                <c:v>891</c:v>
              </c:pt>
              <c:pt idx="4">
                <c:v>634</c:v>
              </c:pt>
              <c:pt idx="5">
                <c:v>445</c:v>
              </c:pt>
            </c:numLit>
          </c:val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rgbClr val="3F3F3F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9D48-4C20-96BC-8BFD3709DBC5}"/>
            </c:ext>
          </c:extLst>
        </c:ser>
        <c:ser>
          <c:idx val="1"/>
          <c:order val="1"/>
          <c:tx>
            <c:v>2023/24</c:v>
          </c:tx>
          <c:spPr>
            <a:solidFill>
              <a:srgbClr val="FFAE0D"/>
            </a:solidFill>
            <a:ln w="28575">
              <a:solidFill>
                <a:srgbClr val="3F3F3F"/>
              </a:solidFill>
            </a:ln>
          </c:spPr>
          <c:invertIfNegative val="1"/>
          <c:dLbls>
            <c:spPr>
              <a:noFill/>
              <a:ln w="9525">
                <a:noFill/>
              </a:ln>
            </c:spPr>
            <c:txPr>
              <a:bodyPr anchor="ctr" anchorCtr="1"/>
              <a:lstStyle/>
              <a:p>
                <a:pPr>
                  <a:defRPr lang="hu-hu" sz="1400" b="0" i="0" u="none" strike="noStrike" kern="100">
                    <a:solidFill>
                      <a:srgbClr val="3F3F3F"/>
                    </a:solidFill>
                    <a:latin typeface="Calibri" charset="0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6"/>
              <c:pt idx="0">
                <c:v>Szlov./Cseh</c:v>
              </c:pt>
              <c:pt idx="1">
                <c:v>Magyar</c:v>
              </c:pt>
              <c:pt idx="2">
                <c:v>Román</c:v>
              </c:pt>
              <c:pt idx="3">
                <c:v>Lengyel</c:v>
              </c:pt>
              <c:pt idx="4">
                <c:v>Bolgár</c:v>
              </c:pt>
              <c:pt idx="5">
                <c:v>Egyéb</c:v>
              </c:pt>
            </c:strLit>
          </c:cat>
          <c:val>
            <c:numLit>
              <c:formatCode>General</c:formatCode>
              <c:ptCount val="6"/>
              <c:pt idx="0">
                <c:v>2282</c:v>
              </c:pt>
              <c:pt idx="1">
                <c:v>2292</c:v>
              </c:pt>
              <c:pt idx="2">
                <c:v>977</c:v>
              </c:pt>
              <c:pt idx="3">
                <c:v>998</c:v>
              </c:pt>
              <c:pt idx="4">
                <c:v>713</c:v>
              </c:pt>
              <c:pt idx="5">
                <c:v>443</c:v>
              </c:pt>
            </c:numLit>
          </c:val>
          <c:extLst>
            <c:ext xmlns:sm="smo" uri="smo">
              <sm:meanLine>
                <c:spPr>
                  <a:ln w="9525">
                    <a:noFill/>
                  </a:ln>
                </c:spPr>
              </sm:meanLine>
              <sm:minMaxLine>
                <c:spPr>
                  <a:ln w="9525">
                    <a:noFill/>
                  </a:ln>
                </c:spPr>
              </sm:minMaxLine>
              <sm:stDevLine>
                <c:spPr>
                  <a:ln w="9525">
                    <a:noFill/>
                  </a:ln>
                </c:spPr>
              </sm:stDevLine>
              <sm:trendLine>
                <c:spPr>
                  <a:ln w="9525">
                    <a:noFill/>
                  </a:ln>
                </c:spPr>
              </sm:trendLine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rgbClr val="3F3F3F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9D48-4C20-96BC-8BFD3709D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"/>
        <c:axId val="11"/>
      </c:barChart>
      <c:catAx>
        <c:axId val="1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rgbClr val="FCFAF5"/>
            </a:solidFill>
          </a:ln>
        </c:spPr>
        <c:txPr>
          <a:bodyPr rot="-60000000" anchor="ctr" anchorCtr="1"/>
          <a:lstStyle/>
          <a:p>
            <a:pPr>
              <a:defRPr lang="hu-hu" sz="1195" b="0" i="0" u="none" strike="noStrike">
                <a:solidFill>
                  <a:srgbClr val="F1E9D1"/>
                </a:solidFill>
                <a:latin typeface="Calibri" charset="0"/>
              </a:defRPr>
            </a:pPr>
            <a:endParaRPr lang="hu-HU"/>
          </a:p>
        </c:txPr>
        <c:crossAx val="11"/>
        <c:crosses val="autoZero"/>
        <c:auto val="1"/>
        <c:lblAlgn val="ctr"/>
        <c:lblOffset val="100"/>
        <c:noMultiLvlLbl val="1"/>
      </c:catAx>
      <c:valAx>
        <c:axId val="11"/>
        <c:scaling>
          <c:orientation val="minMax"/>
        </c:scaling>
        <c:delete val="0"/>
        <c:axPos val="l"/>
        <c:majorGridlines>
          <c:spPr>
            <a:ln w="9525">
              <a:solidFill>
                <a:srgbClr val="FCFAF5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anchor="ctr" anchorCtr="1"/>
          <a:lstStyle/>
          <a:p>
            <a:pPr>
              <a:defRPr lang="hu-hu" sz="1195" b="0" i="0" u="none" strike="noStrike">
                <a:solidFill>
                  <a:srgbClr val="F1E9D1"/>
                </a:solidFill>
                <a:latin typeface="Calibri" charset="0"/>
              </a:defRPr>
            </a:pPr>
            <a:endParaRPr lang="hu-HU"/>
          </a:p>
        </c:txPr>
        <c:crossAx val="10"/>
        <c:crosses val="autoZero"/>
        <c:crossBetween val="between"/>
      </c:valAx>
      <c:spPr>
        <a:noFill/>
        <a:ln w="9525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lang="hu-hu" sz="2000" b="0" i="0" u="none" strike="noStrike" kern="100">
                <a:solidFill>
                  <a:srgbClr val="F1E9D1"/>
                </a:solidFill>
                <a:latin typeface="Calibri" charset="0"/>
              </a:defRPr>
            </a:pPr>
            <a:endParaRPr lang="hu-HU"/>
          </a:p>
        </c:txPr>
      </c:legendEntry>
      <c:layout>
        <c:manualLayout>
          <c:xMode val="edge"/>
          <c:yMode val="edge"/>
          <c:x val="0.73875000000000002"/>
          <c:y val="7.2499999999999995E-2"/>
          <c:w val="0.22525000000000001"/>
          <c:h val="7.0000000000000007E-2"/>
        </c:manualLayout>
      </c:layout>
      <c:overlay val="0"/>
      <c:spPr>
        <a:noFill/>
        <a:ln w="9525">
          <a:noFill/>
        </a:ln>
      </c:spPr>
      <c:txPr>
        <a:bodyPr numCol="2"/>
        <a:lstStyle/>
        <a:p>
          <a:pPr>
            <a:defRPr lang="hu-hu" sz="2000" b="0" i="0" u="none" strike="noStrike" kern="100">
              <a:solidFill>
                <a:srgbClr val="F1E9D1"/>
              </a:solidFill>
              <a:latin typeface="Calibri" charset="0"/>
            </a:defRPr>
          </a:pPr>
          <a:endParaRPr lang="hu-HU"/>
        </a:p>
      </c:txPr>
    </c:legend>
    <c:plotVisOnly val="1"/>
    <c:dispBlanksAs val="gap"/>
    <c:showDLblsOverMax val="1"/>
  </c:chart>
  <c:spPr>
    <a:noFill/>
    <a:ln w="9525">
      <a:noFill/>
    </a:ln>
  </c:spPr>
  <c:txPr>
    <a:bodyPr rot="0" anchor="t"/>
    <a:lstStyle/>
    <a:p>
      <a:pPr>
        <a:defRPr lang="hu-hu" sz="1000" b="0" i="0" u="none" strike="noStrike" kern="100">
          <a:solidFill>
            <a:srgbClr val="000000"/>
          </a:solidFill>
          <a:latin typeface="Calibri" charset="0"/>
        </a:defRPr>
      </a:pPr>
      <a:endParaRPr lang="hu-HU"/>
    </a:p>
  </c:txPr>
  <c:extLst>
    <c:ext xmlns:sm="smo" uri="smo">
      <sm:colorScheme xmlns:sm="smo" id="1724855554" val="6"/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D899D-C019-4610-98B1-A1144D61D428}" type="datetimeFigureOut">
              <a:rPr lang="de-AT" smtClean="0"/>
              <a:t>02.09.2024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95F61-55C3-4639-AF52-94DCA80958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453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95F61-55C3-4639-AF52-94DCA80958C0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083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G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4AE0509-47D9-FBF3-9716-B1A64B5861E4}" type="datetime1">
              <a:t>2024. 09. 02.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0DDC1E3-ADAD-8837-E365-5B628F2B150E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iaSzöveg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NAXg1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MAAAABQAAAAAAAAAAAD//wAAAQAAAP//AAABAA=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átumIdő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042C2948-06E9-79DF-A794-F08A67DA51A5}" type="datetime1">
              <a:t>2024. 09. 02.</a:t>
            </a:fld>
            <a:endParaRPr/>
          </a:p>
        </p:txBody>
      </p:sp>
      <p:sp>
        <p:nvSpPr>
          <p:cNvPr id="5" name="Élőláb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iaSzám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CD04247-09A1-85B4-EF68-FFE10C2619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BwbAACtRQAAfSMAABAAAAAmAAAACAAAAIEAAAAAAAAAMAAAABQAAAAAAAAAAAD//wAAAQAAAP//AAABAA==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DiaSzöveg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C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NAPuV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OERAACtRQAAHBsAABAAAAAmAAAACAAAAIEAAAAAAAAAMAAAABQAAAAAAAAAAAD//wAAAQAAAP//AAABAA==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4" name="DátumIdő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10E4575-3BDC-5BB3-92B6-CDE60BF86498}" type="datetime1">
              <a:t>2024. 09. 02.</a:t>
            </a:fld>
            <a:endParaRPr/>
          </a:p>
        </p:txBody>
      </p:sp>
      <p:sp>
        <p:nvSpPr>
          <p:cNvPr id="5" name="Élőláb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cD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iaSzám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4FCB576-3889-A943-C744-CE16FB0A319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Cím és két tartalmi blo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iaSzöveg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NAjuV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DhJAAAsCUAABAAAAAmAAAACAAAAAEAAAAAAAAAMAAAABQAAAAAAAAAAAD//wAAAQAAAP//AAABAA=="/>
              </a:ext>
            </a:extLst>
          </p:cNvSpPr>
          <p:nvPr>
            <p:ph sz="half" idx="1"/>
          </p:nvPr>
        </p:nvSpPr>
        <p:spPr>
          <a:xfrm>
            <a:off x="609600" y="1600200"/>
            <a:ext cx="5385435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iaSzöveg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8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yYAANgJAABARwAAsCUAAAAAAAAmAAAACAAAAAEAAAAAAAAAMAAAABQAAAAAAAAAAAD//wAAAQAAAP//AAABAA=="/>
              </a:ext>
            </a:extLst>
          </p:cNvSpPr>
          <p:nvPr>
            <p:ph sz="half" idx="2"/>
          </p:nvPr>
        </p:nvSpPr>
        <p:spPr>
          <a:xfrm>
            <a:off x="6196965" y="1600200"/>
            <a:ext cx="5385435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átumIdő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4B26FD7-99D9-E799-970A-6FCC2144613A}" type="datetime1">
              <a:t>2024. 09. 02.</a:t>
            </a:fld>
            <a:endParaRPr/>
          </a:p>
        </p:txBody>
      </p:sp>
      <p:sp>
        <p:nvSpPr>
          <p:cNvPr id="6" name="Élőláb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iaSzám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26B7D9A-D4AF-3E8B-E1D3-22DE339D177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iaSzöveg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C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NBBt1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HEJAADjJAAAYQ0AABAAAAAmAAAACAAAAIE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4" name="DiaSzöveg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8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GENAADjJAAAsCUAAAAAAAAmAAAACAAAAAEAAAAAAAAAMAAAABQAAAAAAAAAAAD//wAAAQAAAP//AAABAA=="/>
              </a:ext>
            </a:extLst>
          </p:cNvSpPr>
          <p:nvPr>
            <p:ph sz="half" idx="2"/>
          </p:nvPr>
        </p:nvSpPr>
        <p:spPr>
          <a:xfrm>
            <a:off x="609600" y="2174875"/>
            <a:ext cx="5386705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iaSzöveg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8AAAAAkAAAAEgAAACQAAAASAAAAAAAAAAC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HEJAABARwAAYQ0AAAAAAAAmAAAACAAAAIEAAAAAAAAAMAAAABQAAAAAAAAAAAD//wAAAQAAAP//AAABAA=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6" name="DiaSzöveg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8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GENAABARwAAsCUAAAAAAAAmAAAACAAAAAEAAAAAAAAAMAAAABQAAAAAAAAAAAD//wAAAQAAAP//AAABAA=="/>
              </a:ext>
            </a:extLst>
          </p:cNvSpPr>
          <p:nvPr>
            <p:ph sz="half" idx="4"/>
          </p:nvPr>
        </p:nvSpPr>
        <p:spPr>
          <a:xfrm>
            <a:off x="6195695" y="2174875"/>
            <a:ext cx="5386705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átumIdő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16C769B5-FBFB-929F-B57F-0DCA27314358}" type="datetime1">
              <a:t>2024. 09. 02.</a:t>
            </a:fld>
            <a:endParaRPr/>
          </a:p>
        </p:txBody>
      </p:sp>
      <p:sp>
        <p:nvSpPr>
          <p:cNvPr id="8" name="Élőláb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DiaSzám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5A718226-68B7-2474-F9C9-9E21CC870FC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átumIdő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NCduV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41ABEC6E-20AC-FE1A-E213-D64FA25D1483}" type="datetime1">
              <a:t>2024. 09. 02.</a:t>
            </a:fld>
            <a:endParaRPr/>
          </a:p>
        </p:txBody>
      </p:sp>
      <p:sp>
        <p:nvSpPr>
          <p:cNvPr id="4" name="Élőláb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iaSzám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A536ACE-80C7-069C-89EB-76C924A57F2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Idő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1830C796-D8F5-6531-BB88-2E6489C64D7B}" type="datetime1">
              <a:t>2024. 09. 02.</a:t>
            </a:fld>
            <a:endParaRPr/>
          </a:p>
        </p:txBody>
      </p:sp>
      <p:sp>
        <p:nvSpPr>
          <p:cNvPr id="3" name="Élőláb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ND1ul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iaSzám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FYgU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F0015E6-A882-55E3-CCB8-5EB65BF63A0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C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K4BAABtHAAA1AgAABAAAAAmAAAACAAAAIE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DiaSzöveg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NAJu1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x0AAK4BAABARwAAsCUAABAAAAAmAAAACAAAAAEAAAAAAAAAMAAAABQAAAAAAAAAAAD//wAAAQAAAP//AAABAA==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iaSzöveg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8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BQ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QIAABtHAAAsCUAAAAAAAAmAAAACAAAAAEAAAAAAAAAMAAAABQAAAAAAAAAAAD//wAAAQAAAP//AAABAA=="/>
              </a:ext>
            </a:extLst>
          </p:cNvSpPr>
          <p:nvPr>
            <p:ph sz="half" idx="2"/>
          </p:nvPr>
        </p:nvSpPr>
        <p:spPr>
          <a:xfrm>
            <a:off x="609600" y="1435100"/>
            <a:ext cx="4011295" cy="46913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átumIdő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O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4B68147C-32A6-3DE2-E8D0-C4B75A9E1E91}" type="datetime1">
              <a:t>2024. 09. 02.</a:t>
            </a:fld>
            <a:endParaRPr/>
          </a:p>
        </p:txBody>
      </p:sp>
      <p:sp>
        <p:nvSpPr>
          <p:cNvPr id="6" name="Élőláb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BgFKV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iaSzám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MAB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3215D4A-04CE-74AB-8099-F2FE13D776A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C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IgdAACzOwAABCEAABAAAAAmAAAACAAAAIEAAAAAAAAAMAAAABQAAAAAAAAAAAD//wAAAQAAAP//AAABAA==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6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DiaSzöveg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NAvu1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MYDAACzOwAAFh0AABAAAAAmAAAACAAAAAEAAAAAAAAAMAAAABQAAAAAAAAAAAD//wAAAQAAAP//AAABAA=="/>
              </a:ext>
            </a:extLst>
          </p:cNvSpPr>
          <p:nvPr>
            <p:ph idx="1"/>
          </p:nvPr>
        </p:nvSpPr>
        <p:spPr>
          <a:xfrm>
            <a:off x="2389505" y="613410"/>
            <a:ext cx="7315200" cy="411480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4" name="DiaSzöveg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8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pISE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AQhAACzOwAA+CUAAAAAAAAmAAAACAAAAAEAAAAAAAAAMAAAABQAAAAAAAAAAAD//wAAAQAAAP//AAABAA=="/>
              </a:ext>
            </a:extLst>
          </p:cNvSpPr>
          <p:nvPr>
            <p:ph sz="half" idx="2"/>
          </p:nvPr>
        </p:nvSpPr>
        <p:spPr>
          <a:xfrm>
            <a:off x="2389505" y="5367020"/>
            <a:ext cx="7315200" cy="8051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átumIdő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FZVU1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4FBB758D-C3A2-EE83-EC03-35D63B4D1A60}" type="datetime1">
              <a:t>2024. 09. 02.</a:t>
            </a:fld>
            <a:endParaRPr/>
          </a:p>
        </p:txBody>
      </p:sp>
      <p:sp>
        <p:nvSpPr>
          <p:cNvPr id="6" name="Élőláb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tNUF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iaSzám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9MSk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0FE58BE6-A8E2-B07D-AC5D-5E28C5135A0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iaSzöveg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Q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NBVu1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IAAAAAAAAAMAAAABQAAAAAAAAAAAD//wAAAQAAAP//AAABAA=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átumIdő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1F58A52C-62F2-0D53-BCE0-9406EBAE4AC1}" type="datetime1">
              <a:t>2024. 09. 02.</a:t>
            </a:fld>
            <a:endParaRPr/>
          </a:p>
        </p:txBody>
      </p:sp>
      <p:sp>
        <p:nvSpPr>
          <p:cNvPr id="5" name="Élőláb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iaSzám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7E4D519-57DA-B123-945C-A1769B1262F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CAAAAAQ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DYAALABAABARwAAsCUAABAAAAAmAAAACAAAAIMAAAAAAAAAMAAAABQAAAAAAAAAAAD//wAAAQAAAP//AAABAA==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DiaSzöveg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Q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NB1u1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AfNQAAsCUAABAAAAAmAAAACAAAAAMAAAAAAAAAMAAAABQAAAAAAAAAAAD//wAAAQAAAP//AAABAA=="/>
              </a:ext>
            </a:extLst>
          </p:cNvSpPr>
          <p:nvPr>
            <p:ph idx="1"/>
          </p:nvPr>
        </p:nvSpPr>
        <p:spPr>
          <a:xfrm>
            <a:off x="609600" y="274320"/>
            <a:ext cx="8025765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átumIdő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09D045A9-E7E4-85B3-AA68-11E60B265C44}" type="datetime1">
              <a:t>2024. 09. 02.</a:t>
            </a:fld>
            <a:endParaRPr/>
          </a:p>
        </p:txBody>
      </p:sp>
      <p:sp>
        <p:nvSpPr>
          <p:cNvPr id="5" name="Élőláb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iaSzámTerüle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7EA1E666-2893-F410-DD19-DE45A8572B8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BwbAACtRQAAfSMAABAAAAAmAAAACAAAAIGQAAAAAAAAMAAAABQAAAAAAAAAAAD//wAAAQAAAP//AAABAA==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C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OERAACtRQAAHBsAABAAAAAmAAAACAAAAIGQAAAAAAAAMAAAABQAAAAAAAAAAAD//wAAAQAAAP//AAABAA==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 cap="none"/>
            </a:lvl1pPr>
            <a:lvl2pPr marL="457200" indent="0">
              <a:buNone/>
              <a:defRPr sz="1800" cap="none"/>
            </a:lvl2pPr>
            <a:lvl3pPr marL="914400" indent="0">
              <a:buNone/>
              <a:defRPr sz="1600" cap="none"/>
            </a:lvl3pPr>
            <a:lvl4pPr marL="1371600" indent="0">
              <a:buNone/>
              <a:defRPr sz="1400" cap="none"/>
            </a:lvl4pPr>
            <a:lvl5pPr marL="1828800" indent="0">
              <a:buNone/>
              <a:defRPr sz="1400" cap="none"/>
            </a:lvl5pPr>
            <a:lvl6pPr marL="2286000" indent="0">
              <a:buNone/>
              <a:defRPr sz="1400" cap="none"/>
            </a:lvl6pPr>
            <a:lvl7pPr marL="2743200" indent="0">
              <a:buNone/>
              <a:defRPr sz="1400" cap="none"/>
            </a:lvl7pPr>
            <a:lvl8pPr marL="3200400" indent="0">
              <a:buNone/>
              <a:defRPr sz="1400" cap="none"/>
            </a:lvl8pPr>
            <a:lvl9pPr marL="3657600" indent="0">
              <a:buNone/>
              <a:defRPr sz="14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6177628-66DB-4280-95AF-90D538E163C5}" type="datetime1">
              <a:t>2024. 09. 02.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5B098114-5AB6-5C77-F8B1-AC22CFFF0EF9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Cím és két tartalmi blo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DgJA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ICYAANgJAABARw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14997155-1BF9-CC87-B721-EDD23F6F41B8}" type="datetime1">
              <a:t>2024. 09. 02.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9C84460-2EA4-9DB2-EA70-D8E70A3E1C8D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06587666-28EB-0D80-A5E0-DED538AE538B}" type="datetime1">
              <a:t>2024. 09. 02.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539393CD-83BE-C665-F02B-7530DD650620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C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K4BAABtHAAA1AgAABAAAAAmAAAACAAAAIGQ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h0AAK4BAABARw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766310" y="273050"/>
            <a:ext cx="6816090" cy="5853430"/>
          </a:xfrm>
        </p:spPr>
        <p:txBody>
          <a:bodyPr/>
          <a:lstStyle>
            <a:lvl1pPr>
              <a:defRPr sz="3200" cap="none"/>
            </a:lvl1pPr>
            <a:lvl2pPr>
              <a:defRPr sz="2800" cap="none"/>
            </a:lvl2pPr>
            <a:lvl3pPr>
              <a:defRPr sz="2400" cap="none"/>
            </a:lvl3pPr>
            <a:lvl4pPr>
              <a:defRPr sz="2000" cap="none"/>
            </a:lvl4pPr>
            <a:lvl5pPr>
              <a:defRPr sz="2000" cap="none"/>
            </a:lvl5pPr>
            <a:lvl6pPr>
              <a:defRPr sz="2000" cap="none"/>
            </a:lvl6pPr>
            <a:lvl7pPr>
              <a:defRPr sz="2000" cap="none"/>
            </a:lvl7pPr>
            <a:lvl8pPr>
              <a:defRPr sz="2000" cap="none"/>
            </a:lvl8pPr>
            <a:lvl9pPr>
              <a:defRPr sz="20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QIAABtH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73154054-1A9E-40B6-D0AD-ECE30EE326B9}" type="datetime1">
              <a:t>2024. 09. 02.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550A890-DEC8-055E-86E8-280BE6A6707D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C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g4AAIgdAACyOwAABCEAABAAAAAmAAAACAAAAIGQAAAAAAAAMAAAABQAAAAAAAAAAAD//wAAAQAAAP//AAABAA=="/>
              </a:ext>
            </a:extLst>
          </p:cNvSpPr>
          <p:nvPr>
            <p:ph type="title"/>
          </p:nvPr>
        </p:nvSpPr>
        <p:spPr>
          <a:xfrm>
            <a:off x="2388870" y="4800600"/>
            <a:ext cx="7315200" cy="566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g4AAMYDAACyOwAAFh0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388870" y="613410"/>
            <a:ext cx="7315200" cy="4114800"/>
          </a:xfrm>
        </p:spPr>
        <p:txBody>
          <a:bodyPr/>
          <a:lstStyle>
            <a:lvl1pPr marL="0" indent="0">
              <a:buNone/>
              <a:defRPr sz="3200" cap="none"/>
            </a:lvl1pPr>
            <a:lvl2pPr marL="457200" indent="0">
              <a:buNone/>
              <a:defRPr sz="2800" cap="none"/>
            </a:lvl2pPr>
            <a:lvl3pPr marL="914400" indent="0">
              <a:buNone/>
              <a:defRPr sz="2400" cap="none"/>
            </a:lvl3pPr>
            <a:lvl4pPr marL="1371600" indent="0">
              <a:buNone/>
              <a:defRPr sz="2000" cap="none"/>
            </a:lvl4pPr>
            <a:lvl5pPr marL="1828800" indent="0">
              <a:buNone/>
              <a:defRPr sz="2000" cap="none"/>
            </a:lvl5pPr>
            <a:lvl6pPr marL="2286000" indent="0">
              <a:buNone/>
              <a:defRPr sz="2000" cap="none"/>
            </a:lvl6pPr>
            <a:lvl7pPr marL="2743200" indent="0">
              <a:buNone/>
              <a:defRPr sz="2000" cap="none"/>
            </a:lvl7pPr>
            <a:lvl8pPr marL="3200400" indent="0">
              <a:buNone/>
              <a:defRPr sz="2000" cap="none"/>
            </a:lvl8pPr>
            <a:lvl9pPr marL="3657600" indent="0">
              <a:buNone/>
              <a:defRPr sz="20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g4AAAQhAACyOwAA+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2388870" y="5367020"/>
            <a:ext cx="7315200" cy="8051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B62BE70-3EC6-3748-88DA-C81DF0947E9D}" type="datetime1">
              <a:t>2024. 09. 02.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74C714EC-A299-92E2-D77F-54B75A312101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Q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IQAAAAAAAAMAAAABQAAAAAAAAAAAD//wAAAQAAAP//AAABAA=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13C1E8B1-FFFE-941E-B079-094BA637465C}" type="datetime1">
              <a:t>2024. 09. 02.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03A9DE51-1FEE-FC28-A011-E97D905F56BC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CAAAAAQ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DYAALABAABARwAAsCUAABAAAAAmAAAACAAAAIMQAAAAAAAAMAAAABQAAAAAAAAAAAD//wAAAQAAAP//AAABAA==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Q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AgNQAAsCUAABAAAAAmAAAACAAAAAMQAAAAAAAAMAAAABQAAAAAAAAAAAD//wAAAQAAAP//AAABAA=="/>
              </a:ext>
            </a:extLst>
          </p:cNvSpPr>
          <p:nvPr>
            <p:ph idx="1"/>
          </p:nvPr>
        </p:nvSpPr>
        <p:spPr>
          <a:xfrm>
            <a:off x="609600" y="274320"/>
            <a:ext cx="80264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2FED0767-29C2-B8F1-8C55-DFA4491B7A8A}" type="datetime1">
              <a:t>2024. 09. 02.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545215CB-85B9-07E3-F7EA-73B65BA40126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H1w////////MAAAABQAAAAAAAAAAAD//wAAAQAAAP//AAABAA=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H3w////////MAAAABQAAAAAAAAAAAD//wAAAQAAAP//AAABAA==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Hxw////////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fld id="{214FDE87-C9CC-1A28-82F7-3F7D90B9746A}" type="datetime1">
              <a:t>2024. 09. 02.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Hxw////////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Hxw////////MAAAABQAAAAAAAAAAAD//wAAAQAAAP//AAABAA=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fld id="{63EC3D4E-008E-B9CB-C054-F69E731A36A3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ugar paper">
    <p:bg>
      <p:bgPr>
        <a:blipFill>
          <a:blip r:embed="rId10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IMfAAD//8EB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IMfAAD//8EB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IOfAAD//8EBMAAAABQAAAAAAAAAAAD//wAAAQAAAP//AAABAA=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sz="1200" cap="none"/>
            </a:lvl1pPr>
          </a:lstStyle>
          <a:p>
            <a:fld id="{1E8F3051-1FF3-DAC6-BD37-E9937E794BBC}" type="datetime1">
              <a:t>2024. 09. 02.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IOfAAD//8EBMAAAABQAAAAAAAAAAAD//wAAAQAAAP//AAABAA=="/>
              </a:ext>
            </a:extLst>
          </p:cNvSpPr>
          <p:nvPr>
            <p:ph type="ftr" sz="quarter" idx="3"/>
          </p:nvPr>
        </p:nvSpPr>
        <p:spPr>
          <a:xfrm>
            <a:off x="4165600" y="6356985"/>
            <a:ext cx="3860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sz="1200" cap="none"/>
            </a:lvl1pPr>
          </a:lstStyle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IOfAAD//8EB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8737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sz="1200" cap="none"/>
            </a:lvl1pPr>
          </a:lstStyle>
          <a:p>
            <a:fld id="{5C329632-7CB1-6760-FF8A-8A35D8C409DF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8" r:id="rId5"/>
    <p:sldLayoutId id="2147483669" r:id="rId6"/>
    <p:sldLayoutId id="2147483670" r:id="rId7"/>
    <p:sldLayoutId id="2147483671" r:id="rId8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cap="none" spc="0" baseline="0">
          <a:solidFill>
            <a:schemeClr val="tx2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ugar paper">
    <p:bg>
      <p:bgPr>
        <a:blipFill>
          <a:blip r:embed="rId13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P//////////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P//////////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BAFQAAWSkAABAAAAAmAAAACAAAAP//////////MAAAABQAAAAAAAAAAAD//wAAAQAAAP//AAABAA=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defTabSz="449580">
              <a:tabLst/>
              <a:defRPr sz="1200" cap="none"/>
            </a:lvl1pPr>
          </a:lstStyle>
          <a:p>
            <a:fld id="{27F75227-69CA-A2A4-844F-9FF11C0172CA}" type="datetime1">
              <a:t>2024. 09. 02.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snAABgMQAAWSkAABAAAAAmAAAACAAAAP//////////MAAAABQAAAAAAAAAAAD//wAAAQAAAP//AAABAA=="/>
              </a:ext>
            </a:extLst>
          </p:cNvSpPr>
          <p:nvPr>
            <p:ph type="ftr" sz="quarter" idx="3"/>
          </p:nvPr>
        </p:nvSpPr>
        <p:spPr>
          <a:xfrm>
            <a:off x="4165600" y="6356985"/>
            <a:ext cx="3860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 defTabSz="449580">
              <a:tabLst/>
              <a:defRPr sz="1200" cap="none"/>
            </a:lvl1pPr>
          </a:lstStyle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snAABARwAAWSkAABAAAAAmAAAACAAAAP//////////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8737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 defTabSz="449580">
              <a:tabLst/>
              <a:defRPr sz="1200" cap="none"/>
            </a:lvl1pPr>
          </a:lstStyle>
          <a:p>
            <a:fld id="{176763BF-F1FA-3295-B4DF-07C02D914252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cap="none" spc="0" baseline="0">
          <a:solidFill>
            <a:schemeClr val="tx2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OncuQJ/f38AAAAAA8zMzADAwP8Af39/AAAAAAAAAAAAAAAAAAAAAAAAAAAAIQAAABgAAAAUAAAAoAUAABoNAABgRQAAJhYAABAAAAAmAAAACAAAAAAAAACAHwAAMAAAABQAAAAAAAAAAAD//wAAAQAAAP//AAABAA=="/>
              </a:ext>
            </a:extLst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pPr>
              <a:defRPr sz="6400" b="1" cap="none"/>
            </a:pPr>
            <a:r>
              <a:rPr dirty="0" err="1"/>
              <a:t>Hajkéktalanellátás</a:t>
            </a:r>
            <a:r>
              <a:rPr dirty="0"/>
              <a:t> </a:t>
            </a:r>
            <a:r>
              <a:rPr dirty="0" err="1"/>
              <a:t>Bécsben</a:t>
            </a:r>
            <a:endParaRPr dirty="0"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MAAAABQAAAAAAAAAAAD//wAAAQAAAP//AAABAA=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>
              <a:defRPr sz="4800" cap="none">
                <a:solidFill>
                  <a:schemeClr val="folHlink"/>
                </a:solidFill>
              </a:defRPr>
            </a:pPr>
            <a:r>
              <a:t>Tények és árnyoldalak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  <p:extLst>
          <p:ext uri="smNativeData">
            <pr:smNativeData xmlns:p15="http://schemas.microsoft.com/office/powerpoint/2012/main" xmlns:pr="smNativeData" xmlns="smNativeData" val="AjXPZgAAAAAUBQAAAAAAAAY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="smNativeData" xmlns:pr="smNativeData" xmlns:p15="http://schemas.microsoft.com/office/powerpoint/2012/main" xmlns:p14="http://schemas.microsoft.com/office/powerpoint/2010/main" val="AjXPZgAAAAAUBQAAAAAAAAY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JUAl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TAUAAP0BAAAMRQAACQs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861060" y="323215"/>
            <a:ext cx="10363200" cy="1470660"/>
          </a:xfrm>
        </p:spPr>
        <p:txBody>
          <a:bodyPr/>
          <a:lstStyle/>
          <a:p>
            <a:pPr>
              <a:defRPr b="1" cap="none"/>
            </a:pPr>
            <a:r>
              <a:t>Szociális és Visszatérési Tanácsadás Uniós Polgárok Számára</a:t>
            </a:r>
          </a:p>
        </p:txBody>
      </p:sp>
      <p:sp>
        <p:nvSpPr>
          <p:cNvPr id="3" name="DiaAl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K6hrx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QsAANIOAAABQAAA2CYAAAAAAAAmAAAACAAAAAE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870075" y="2409190"/>
            <a:ext cx="8534400" cy="3905250"/>
          </a:xfrm>
        </p:spPr>
        <p:txBody>
          <a:bodyPr/>
          <a:lstStyle/>
          <a:p>
            <a:pPr>
              <a:lnSpc>
                <a:spcPct val="150000"/>
              </a:lnSpc>
              <a:defRPr b="1" cap="none"/>
            </a:pPr>
            <a:r>
              <a:t>A SoRüBe története és jelene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"/>
              <a:defRPr b="1" cap="none"/>
            </a:pPr>
            <a:r>
              <a:t> 	2009 - Unibrennt mozgalom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"/>
              <a:defRPr b="1" cap="none"/>
            </a:pPr>
            <a:r>
              <a:t> 	2015 - Létrejön a SoRüBe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"/>
              <a:defRPr b="1" cap="none"/>
            </a:pPr>
            <a:r>
              <a:t> 	Csapatunk jelenleg 25 kollégával dolgozik</a:t>
            </a:r>
          </a:p>
          <a:p>
            <a:pPr algn="l">
              <a:buFont typeface="Wingdings" pitchFamily="2" charset="2"/>
              <a:buChar char=""/>
              <a:defRPr b="1" cap="none"/>
            </a:pPr>
            <a:endParaRPr/>
          </a:p>
        </p:txBody>
      </p:sp>
      <p:sp>
        <p:nvSpPr>
          <p:cNvPr id="4" name="Textfeld 3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wQAAAAAAABrRAAADAk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758825" y="0"/>
            <a:ext cx="10363200" cy="1470660"/>
          </a:xfrm>
        </p:spPr>
        <p:txBody>
          <a:bodyPr/>
          <a:lstStyle/>
          <a:p>
            <a:pPr>
              <a:defRPr b="1" cap="none"/>
            </a:pPr>
            <a:r>
              <a:t>Kik a Klienseink?</a:t>
            </a:r>
          </a:p>
        </p:txBody>
      </p:sp>
      <p:sp>
        <p:nvSpPr>
          <p:cNvPr id="3" name="DiaAl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oAAAwJAADLPgAAmQ8AABAAAAAmAAAACAAAAAE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673225" y="1470660"/>
            <a:ext cx="8534400" cy="1064895"/>
          </a:xfrm>
        </p:spPr>
        <p:txBody>
          <a:bodyPr/>
          <a:lstStyle/>
          <a:p>
            <a:r>
              <a:rPr lang="de-DE" dirty="0" err="1" smtClean="0"/>
              <a:t>Bécsben</a:t>
            </a:r>
            <a:r>
              <a:rPr lang="de-DE" dirty="0" smtClean="0"/>
              <a:t> </a:t>
            </a:r>
            <a:r>
              <a:rPr lang="de-DE" dirty="0" err="1" smtClean="0"/>
              <a:t>él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lang="de-DE" dirty="0" smtClean="0"/>
              <a:t> / </a:t>
            </a:r>
            <a:r>
              <a:rPr lang="de-DE" dirty="0" err="1" smtClean="0"/>
              <a:t>tarózkodó</a:t>
            </a:r>
            <a:r>
              <a:rPr lang="de-DE" dirty="0" smtClean="0"/>
              <a:t> </a:t>
            </a:r>
            <a:r>
              <a:rPr dirty="0" smtClean="0"/>
              <a:t>EU-</a:t>
            </a:r>
            <a:r>
              <a:rPr lang="de-DE" dirty="0" smtClean="0"/>
              <a:t>s </a:t>
            </a:r>
            <a:r>
              <a:rPr dirty="0" err="1" smtClean="0"/>
              <a:t>állampolgárok</a:t>
            </a:r>
            <a:endParaRPr dirty="0"/>
          </a:p>
          <a:p>
            <a:r>
              <a:rPr dirty="0" err="1"/>
              <a:t>Harmadik</a:t>
            </a:r>
            <a:r>
              <a:rPr dirty="0"/>
              <a:t> </a:t>
            </a:r>
            <a:r>
              <a:rPr dirty="0" err="1"/>
              <a:t>országbeli</a:t>
            </a:r>
            <a:r>
              <a:rPr dirty="0"/>
              <a:t> </a:t>
            </a:r>
            <a:r>
              <a:rPr dirty="0" err="1"/>
              <a:t>állampolgárok</a:t>
            </a:r>
            <a:endParaRPr dirty="0"/>
          </a:p>
        </p:txBody>
      </p:sp>
      <p:sp>
        <p:nvSpPr>
          <p:cNvPr id="4" name="Automatikus alakzat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A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iAMAAL4QAACHJAAAzxsAABAAAAAmAAAACAAAAP//////////MAAAABQAAAAAAAAAAAD//wAAAQAAAP//AAABAA=="/>
              </a:ext>
            </a:extLst>
          </p:cNvSpPr>
          <p:nvPr/>
        </p:nvSpPr>
        <p:spPr>
          <a:xfrm>
            <a:off x="574040" y="2721610"/>
            <a:ext cx="5363845" cy="179895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Automatikus alakzat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A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ZyYAAJsdAADzRwAAnCgAABAAAAAmAAAACAAAAP//////////MAAAABQAAAAAAAAAAAD//wAAAQAAAP//AAABAA=="/>
              </a:ext>
            </a:extLst>
          </p:cNvSpPr>
          <p:nvPr/>
        </p:nvSpPr>
        <p:spPr>
          <a:xfrm>
            <a:off x="6242685" y="4812665"/>
            <a:ext cx="5453380" cy="178879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6" name="Automatikus alakzat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A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ZyYAAMIQAADzRwAAzxsAABAAAAAmAAAACAAAAP//////////MAAAABQAAAAAAAAAAAD//wAAAQAAAP//AAABAA=="/>
              </a:ext>
            </a:extLst>
          </p:cNvSpPr>
          <p:nvPr/>
        </p:nvSpPr>
        <p:spPr>
          <a:xfrm>
            <a:off x="6242685" y="2724150"/>
            <a:ext cx="5453380" cy="179641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7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A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iAMAAJsdAACHJAAAnCgAABAAAAAmAAAACAAAAP//////////MAAAABQAAAAAAAAAAAD//wAAAQAAAP//AAABAA=="/>
              </a:ext>
            </a:extLst>
          </p:cNvSpPr>
          <p:nvPr/>
        </p:nvSpPr>
        <p:spPr>
          <a:xfrm>
            <a:off x="574040" y="4812665"/>
            <a:ext cx="5363845" cy="178879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Szövegdoboz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mAQAAIIUAAB3IwAAChgAABAAAAAmAAAACAAAAP//////////MAAAABQAAAAAAAAAAAD//wAAAQAAAP//AAABAA=="/>
              </a:ext>
            </a:extLst>
          </p:cNvSpPr>
          <p:nvPr/>
        </p:nvSpPr>
        <p:spPr>
          <a:xfrm>
            <a:off x="746760" y="3333750"/>
            <a:ext cx="5018405" cy="574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Munkavállaló migránsok</a:t>
            </a:r>
          </a:p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 cap="none">
                <a:solidFill>
                  <a:srgbClr val="181A1C"/>
                </a:solidFill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endParaRPr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  <a:endParaRPr/>
          </a:p>
        </p:txBody>
      </p:sp>
      <p:sp>
        <p:nvSpPr>
          <p:cNvPr id="9" name="Szövegdoboz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KygAAIIUAAC+RQAAZRcAABAAAAAmAAAACAAAAP//////////MAAAABQAAAAAAAAAAAD//wAAAQAAAP//AAABAA=="/>
              </a:ext>
            </a:extLst>
          </p:cNvSpPr>
          <p:nvPr/>
        </p:nvSpPr>
        <p:spPr>
          <a:xfrm>
            <a:off x="6529705" y="3333750"/>
            <a:ext cx="4807585" cy="4692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Szegénységi migránsok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  <a:endParaRPr/>
          </a:p>
        </p:txBody>
      </p:sp>
      <p:sp>
        <p:nvSpPr>
          <p:cNvPr id="10" name="Szövegdoboz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+QMAAHUeAAB3IwAAGyEAAAAAAAAmAAAACAAAAP//////////MAAAABQAAAAAAAAAAAD//wAAAQAAAP//AAABAA=="/>
              </a:ext>
            </a:extLst>
          </p:cNvSpPr>
          <p:nvPr/>
        </p:nvSpPr>
        <p:spPr>
          <a:xfrm>
            <a:off x="645795" y="4951095"/>
            <a:ext cx="5119370" cy="4305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Tartósan hajléktalan emberek</a:t>
            </a:r>
          </a:p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 b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A szomszédos országokból</a:t>
            </a:r>
          </a:p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 b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Akiknek fő lakóhelye Bécsben van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  <a:endParaRPr/>
          </a:p>
        </p:txBody>
      </p:sp>
      <p:sp>
        <p:nvSpPr>
          <p:cNvPr id="11" name="Szövegdoboz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ficAAAMfAAARRwAAuicAABAAAAAmAAAACAAAAP//////////MAAAABQAAAAAAAAAAAD//wAAAQAAAP//AAABAA=="/>
              </a:ext>
            </a:extLst>
          </p:cNvSpPr>
          <p:nvPr/>
        </p:nvSpPr>
        <p:spPr>
          <a:xfrm>
            <a:off x="6419850" y="5041265"/>
            <a:ext cx="5132705" cy="1416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Átmenetileg Bécsben tartózkodó hajléktalan emberek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  <a:endParaRPr/>
          </a:p>
        </p:txBody>
      </p:sp>
      <p:sp>
        <p:nvSpPr>
          <p:cNvPr id="12" name="Textfeld 11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OIAAABgRQAAnwY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143510"/>
            <a:ext cx="10363200" cy="932815"/>
          </a:xfrm>
        </p:spPr>
        <p:txBody>
          <a:bodyPr/>
          <a:lstStyle/>
          <a:p>
            <a:pPr>
              <a:defRPr b="1" cap="none"/>
            </a:pPr>
            <a:r>
              <a:t>Szolgáltatásaink</a:t>
            </a:r>
          </a:p>
        </p:txBody>
      </p:sp>
      <p:sp>
        <p:nvSpPr>
          <p:cNvPr id="3" name="Szövegdoboz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oAUAAJ8GAABgRQAAcw8AABAAAAAmAAAACAAAAP//////////MAAAABQAAAAAAAAAAAD//wAAAQAAAP//AAABAA=="/>
              </a:ext>
            </a:extLst>
          </p:cNvSpPr>
          <p:nvPr/>
        </p:nvSpPr>
        <p:spPr>
          <a:xfrm>
            <a:off x="914400" y="1076325"/>
            <a:ext cx="10363200" cy="1435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endParaRPr/>
          </a:p>
        </p:txBody>
      </p:sp>
      <p:sp>
        <p:nvSpPr>
          <p:cNvPr id="4" name="Szövegdoboz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oAUAAJ8GAABgRQAA+xIAABAAAAAmAAAACAAAAP//////////MAAAABQAAAAAAAAAAAD//wAAAQAAAP//AAABAA=="/>
              </a:ext>
            </a:extLst>
          </p:cNvSpPr>
          <p:nvPr/>
        </p:nvSpPr>
        <p:spPr>
          <a:xfrm>
            <a:off x="914400" y="1076325"/>
            <a:ext cx="10363200" cy="2009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 b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Amelyek alacsonyküszöbű, erőforrás-központú, </a:t>
            </a:r>
          </a:p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 b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az önállósodást elősegítő szolgáltatások</a:t>
            </a:r>
          </a:p>
        </p:txBody>
      </p:sp>
      <p:sp>
        <p:nvSpPr>
          <p:cNvPr id="5" name="Szövegdoboz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oAUAAL8UAABhRQAAhSUAABAAAAAmAAAACAAAAP//////////MAAAABQAAAAAAAAAAAD//wAAAQAAAP//AAABAA=="/>
              </a:ext>
            </a:extLst>
          </p:cNvSpPr>
          <p:nvPr/>
        </p:nvSpPr>
        <p:spPr>
          <a:xfrm>
            <a:off x="914400" y="3372485"/>
            <a:ext cx="10363835" cy="272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200000"/>
              </a:lnSpc>
              <a:defRPr sz="2600" u="sng" cap="none"/>
            </a:pPr>
            <a:r>
              <a:t>Elérhetőek a következő (anyanyelvi) nyelveken: </a:t>
            </a:r>
          </a:p>
          <a:p>
            <a:pPr algn="ctr">
              <a:lnSpc>
                <a:spcPct val="200000"/>
              </a:lnSpc>
              <a:defRPr sz="2600" cap="none"/>
            </a:pPr>
            <a:r>
              <a:rPr>
                <a:uFill>
                  <a:solidFill>
                    <a:srgbClr val="000000"/>
                  </a:solidFill>
                </a:uFill>
              </a:rPr>
              <a:t>bolgár, román, lengyel, szlovák / cseh, magyar, </a:t>
            </a:r>
          </a:p>
          <a:p>
            <a:pPr algn="ctr">
              <a:lnSpc>
                <a:spcPct val="200000"/>
              </a:lnSpc>
              <a:defRPr sz="2600" cap="none"/>
            </a:pPr>
            <a:r>
              <a:rPr>
                <a:uFill>
                  <a:solidFill>
                    <a:srgbClr val="000000"/>
                  </a:solidFill>
                </a:uFill>
              </a:rPr>
              <a:t>és más nyelvek (szerbhorvát, orosz, angol, spanyol)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nwY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802005"/>
          </a:xfrm>
        </p:spPr>
        <p:txBody>
          <a:bodyPr/>
          <a:lstStyle/>
          <a:p>
            <a:pPr>
              <a:defRPr b="1" cap="none"/>
            </a:pPr>
            <a:r>
              <a:t>Szolgáltatásaink</a:t>
            </a:r>
          </a:p>
        </p:txBody>
      </p:sp>
      <p:sp>
        <p:nvSpPr>
          <p:cNvPr id="3" name="Automatikus alakzat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wAMAAF4bAACkJAAAlCEAABAAAAAmAAAACAAAAP//////////MAAAABQAAAAAAAAAuQT//0f7AAD/GP//AecAAA=="/>
              </a:ext>
            </a:extLst>
          </p:cNvSpPr>
          <p:nvPr/>
        </p:nvSpPr>
        <p:spPr>
          <a:xfrm>
            <a:off x="609600" y="4448810"/>
            <a:ext cx="5346700" cy="1009650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uFill>
                  <a:solidFill>
                    <a:srgbClr val="000000"/>
                  </a:solidFill>
                </a:uFill>
              </a:defRPr>
            </a:pPr>
            <a:r>
              <a:t>Adósságrendezés</a:t>
            </a:r>
          </a:p>
        </p:txBody>
      </p:sp>
      <p:sp>
        <p:nvSpPr>
          <p:cNvPr id="4" name="Automatikus alakzat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PV/DvPl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wAMAAD4NAACkJAAA+xIAABAAAAAmAAAACAAAAP//////////MAAAABQAAAAAAAAAegT//4b7AACoGf//WOYAAA=="/>
              </a:ext>
            </a:extLst>
          </p:cNvSpPr>
          <p:nvPr/>
        </p:nvSpPr>
        <p:spPr>
          <a:xfrm>
            <a:off x="609600" y="2152650"/>
            <a:ext cx="5346700" cy="932815"/>
          </a:xfrm>
          <a:prstGeom prst="roundRect">
            <a:avLst>
              <a:gd name="adj" fmla="val 17108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t>Tartózkodási jogok tisztázása</a:t>
            </a:r>
          </a:p>
        </p:txBody>
      </p:sp>
      <p:sp>
        <p:nvSpPr>
          <p:cNvPr id="5" name="Automatikus alakzat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wAMAAA0UAACkJAAARxoAABAAAAAmAAAACAAAAP//////////MAAAABQAAAAAAAAAvAT//0T7AAD/GP//AecAAA=="/>
              </a:ext>
            </a:extLst>
          </p:cNvSpPr>
          <p:nvPr/>
        </p:nvSpPr>
        <p:spPr>
          <a:xfrm>
            <a:off x="609600" y="3259455"/>
            <a:ext cx="5346700" cy="1012190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uFill>
                  <a:solidFill>
                    <a:srgbClr val="000000"/>
                  </a:solidFill>
                </a:uFill>
              </a:defRPr>
            </a:pPr>
            <a:r>
              <a:t>Segítségnyújtás a rendőrségi ellenőrzések során</a:t>
            </a:r>
          </a:p>
        </p:txBody>
      </p:sp>
      <p:sp>
        <p:nvSpPr>
          <p:cNvPr id="6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cw8AAJ8GAADTOQAAXAwAABAAAAAmAAAACAAAAP//////////MAAAABQAAAAAAAAAYwP//538AAD/GP//AecAAA=="/>
              </a:ext>
            </a:extLst>
          </p:cNvSpPr>
          <p:nvPr/>
        </p:nvSpPr>
        <p:spPr>
          <a:xfrm>
            <a:off x="2511425" y="1076325"/>
            <a:ext cx="6888480" cy="93281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dirty="0" err="1" smtClean="0"/>
              <a:t>Amelyek</a:t>
            </a:r>
            <a:r>
              <a:rPr lang="de-DE" dirty="0" smtClean="0"/>
              <a:t> </a:t>
            </a:r>
            <a:r>
              <a:rPr lang="de-DE" dirty="0" err="1" smtClean="0"/>
              <a:t>alacsonyküszöb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ű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erőforrás-közpotú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önállósodást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elősegítő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szolgátatások</a:t>
            </a:r>
            <a:endParaRPr dirty="0"/>
          </a:p>
        </p:txBody>
      </p:sp>
      <p:sp>
        <p:nvSpPr>
          <p:cNvPr id="7" name="Automatikus alakzat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gSUAAD4NAABARwAA+xIAABAAAAAmAAAACAAAAP//////////MAAAABQAAAAAAAAAQQT//7/7AAD/GP//AecAAA=="/>
              </a:ext>
            </a:extLst>
          </p:cNvSpPr>
          <p:nvPr/>
        </p:nvSpPr>
        <p:spPr>
          <a:xfrm>
            <a:off x="6096635" y="2152650"/>
            <a:ext cx="5485765" cy="93281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AT" sz="2400"/>
              <a:t>Elhelyezés szükségszállásokon</a:t>
            </a:r>
            <a:endParaRPr lang="de-AT" sz="2400" dirty="0"/>
          </a:p>
        </p:txBody>
      </p:sp>
      <p:sp>
        <p:nvSpPr>
          <p:cNvPr id="8" name="Automatikus alakzat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gCUAAF4bAABARwAAlCEAABAAAAAmAAAACAAAAP//////////MAAAABQAAAAAAAAAmgT//2b7AAD/GP//AecAAA=="/>
              </a:ext>
            </a:extLst>
          </p:cNvSpPr>
          <p:nvPr/>
        </p:nvSpPr>
        <p:spPr>
          <a:xfrm>
            <a:off x="6096000" y="4448810"/>
            <a:ext cx="5486400" cy="1009650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uFill>
                  <a:solidFill>
                    <a:srgbClr val="000000"/>
                  </a:solidFill>
                </a:uFill>
              </a:defRPr>
            </a:pPr>
            <a:r>
              <a:rPr lang="de-AT" sz="2600" dirty="0" err="1"/>
              <a:t>Munkaügyi</a:t>
            </a:r>
            <a:r>
              <a:rPr lang="de-AT" sz="2600" dirty="0"/>
              <a:t>, </a:t>
            </a:r>
            <a:r>
              <a:rPr lang="de-AT" sz="2600" dirty="0" err="1"/>
              <a:t>foglalkoztatási</a:t>
            </a:r>
            <a:r>
              <a:rPr lang="de-AT" sz="2600" dirty="0"/>
              <a:t> </a:t>
            </a:r>
            <a:r>
              <a:rPr lang="de-AT" sz="2600" dirty="0" err="1"/>
              <a:t>és</a:t>
            </a:r>
            <a:r>
              <a:rPr lang="de-AT" sz="2600" dirty="0"/>
              <a:t> </a:t>
            </a:r>
            <a:r>
              <a:rPr lang="de-AT" sz="2600" dirty="0" err="1"/>
              <a:t>szociális</a:t>
            </a:r>
            <a:r>
              <a:rPr lang="de-AT" sz="2600" dirty="0"/>
              <a:t> </a:t>
            </a:r>
            <a:r>
              <a:rPr lang="de-AT" sz="2600" dirty="0" err="1"/>
              <a:t>jóléti</a:t>
            </a:r>
            <a:r>
              <a:rPr lang="de-AT" sz="2600" dirty="0"/>
              <a:t> </a:t>
            </a:r>
            <a:r>
              <a:rPr lang="de-AT" sz="2600" dirty="0" err="1"/>
              <a:t>kérdések</a:t>
            </a:r>
            <a:r>
              <a:rPr lang="de-AT" sz="2600" dirty="0"/>
              <a:t> </a:t>
            </a:r>
            <a:r>
              <a:rPr lang="de-AT" sz="2600" dirty="0" err="1"/>
              <a:t>tisztázása</a:t>
            </a:r>
            <a:endParaRPr lang="de-AT" sz="2600" dirty="0"/>
          </a:p>
        </p:txBody>
      </p:sp>
      <p:sp>
        <p:nvSpPr>
          <p:cNvPr id="9" name="Automatikus alakzat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gCUAAK4iAABARwAADSkAABAAAAAmAAAACAAAAP//////////MAAAABQAAAAAAAAAuAT//0j7AAD/GP//AecAAA=="/>
              </a:ext>
            </a:extLst>
          </p:cNvSpPr>
          <p:nvPr/>
        </p:nvSpPr>
        <p:spPr>
          <a:xfrm>
            <a:off x="6096000" y="5637530"/>
            <a:ext cx="5486400" cy="103568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uFill>
                  <a:solidFill>
                    <a:srgbClr val="000000"/>
                  </a:solidFill>
                </a:uFill>
              </a:defRPr>
            </a:pPr>
            <a:r>
              <a:rPr dirty="0" err="1" smtClean="0"/>
              <a:t>Család</a:t>
            </a:r>
            <a:r>
              <a:rPr lang="de-DE" dirty="0" err="1" smtClean="0"/>
              <a:t>oknak</a:t>
            </a:r>
            <a:r>
              <a:rPr lang="de-DE" dirty="0" smtClean="0"/>
              <a:t> </a:t>
            </a:r>
            <a:r>
              <a:rPr lang="de-DE" dirty="0" err="1" smtClean="0"/>
              <a:t>történ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dirty="0" smtClean="0"/>
              <a:t> </a:t>
            </a:r>
            <a:r>
              <a:rPr dirty="0" err="1"/>
              <a:t>tanácsadás</a:t>
            </a:r>
            <a:endParaRPr dirty="0"/>
          </a:p>
        </p:txBody>
      </p:sp>
      <p:sp>
        <p:nvSpPr>
          <p:cNvPr id="10" name="Automatikus alakzat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gCUAABEUAABARwAARxoAABAAAAAmAAAACAAAAP//////////MAAAABQAAAAAAAAAmgT//2b7AAD/GP//AecAAA=="/>
              </a:ext>
            </a:extLst>
          </p:cNvSpPr>
          <p:nvPr/>
        </p:nvSpPr>
        <p:spPr>
          <a:xfrm>
            <a:off x="6096000" y="3261995"/>
            <a:ext cx="5486400" cy="1009650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uFill>
                  <a:solidFill>
                    <a:srgbClr val="000000"/>
                  </a:solidFill>
                </a:uFill>
              </a:defRPr>
            </a:pPr>
            <a:r>
              <a:rPr dirty="0" err="1"/>
              <a:t>Dokumentumok</a:t>
            </a:r>
            <a:r>
              <a:rPr dirty="0"/>
              <a:t> </a:t>
            </a:r>
            <a:r>
              <a:rPr dirty="0" err="1"/>
              <a:t>beszerzése</a:t>
            </a:r>
            <a:endParaRPr dirty="0"/>
          </a:p>
        </p:txBody>
      </p:sp>
      <p:sp>
        <p:nvSpPr>
          <p:cNvPr id="11" name="Automatikus alakzat9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wAMAAK4iAACkJAAADSkAABAAAAAmAAAACAAAAP//////////MAAAABQAAAAAAAAA2AT//yj7AAD/GP//AecAAA=="/>
              </a:ext>
            </a:extLst>
          </p:cNvSpPr>
          <p:nvPr/>
        </p:nvSpPr>
        <p:spPr>
          <a:xfrm>
            <a:off x="609600" y="5637530"/>
            <a:ext cx="5346700" cy="103568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uFill>
                  <a:solidFill>
                    <a:srgbClr val="000000"/>
                  </a:solidFill>
                </a:uFill>
              </a:defRPr>
            </a:pPr>
            <a:r>
              <a:rPr lang="de-de" cap="none"/>
              <a:t>Haza</a:t>
            </a:r>
            <a:r>
              <a:t>térési tanácsadás és </a:t>
            </a:r>
            <a:r>
              <a:rPr lang="de-de" cap="none"/>
              <a:t>haza</a:t>
            </a:r>
            <a:r>
              <a:t>térési támogatás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gYAADIEAADuRQAAPg0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1004570" y="681990"/>
            <a:ext cx="10363200" cy="1470660"/>
          </a:xfrm>
        </p:spPr>
        <p:txBody>
          <a:bodyPr/>
          <a:lstStyle/>
          <a:p>
            <a:pPr>
              <a:defRPr b="1" cap="none"/>
            </a:pPr>
            <a:r>
              <a:t>A 2023-as év egyenlege</a:t>
            </a:r>
          </a:p>
        </p:txBody>
      </p:sp>
      <p:sp>
        <p:nvSpPr>
          <p:cNvPr id="3" name="DiaAl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gsAAIMWAABOQAAA2iAAAAAAAAAmAAAACAAAAAEAAQ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918970" y="3659505"/>
            <a:ext cx="8534400" cy="1680845"/>
          </a:xfrm>
        </p:spPr>
        <p:txBody>
          <a:bodyPr vert="horz" wrap="square" lIns="91440" tIns="45720" rIns="91440" bIns="45720" numCol="2" anchor="t">
            <a:prstTxWarp prst="textNoShape">
              <a:avLst/>
            </a:prstTxWarp>
          </a:bodyPr>
          <a:lstStyle/>
          <a:p>
            <a:pPr>
              <a:defRPr sz="3600" b="1" cap="none"/>
            </a:pPr>
            <a:r>
              <a:rPr sz="5400" cap="none"/>
              <a:t>3.414</a:t>
            </a:r>
            <a:endParaRPr lang="de-de" sz="5400" cap="none"/>
          </a:p>
          <a:p>
            <a:pPr>
              <a:defRPr sz="3600" b="1" cap="none"/>
            </a:pPr>
            <a:r>
              <a:rPr lang="de-de" i="1" cap="none"/>
              <a:t>Kliens</a:t>
            </a:r>
            <a:endParaRPr i="1" cap="none"/>
          </a:p>
          <a:p>
            <a:pPr>
              <a:defRPr sz="3600" b="1" cap="none"/>
            </a:pPr>
            <a:endParaRPr lang="de-de" sz="4800" cap="none"/>
          </a:p>
          <a:p>
            <a:pPr>
              <a:defRPr sz="3600" b="1" cap="none"/>
            </a:pPr>
            <a:r>
              <a:rPr sz="5400" cap="none"/>
              <a:t>19.020</a:t>
            </a:r>
          </a:p>
          <a:p>
            <a:r>
              <a:rPr lang="de-at" sz="3600" b="1" i="1" cap="none"/>
              <a:t>Klienskontakt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gQAAHkAAADqRwAAgQc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717550" y="76835"/>
            <a:ext cx="10972800" cy="1143000"/>
          </a:xfrm>
        </p:spPr>
        <p:txBody>
          <a:bodyPr/>
          <a:lstStyle/>
          <a:p>
            <a:r>
              <a:t>Téli Csomag - Winterpaket</a:t>
            </a:r>
          </a:p>
        </p:txBody>
      </p:sp>
      <p:sp>
        <p:nvSpPr>
          <p:cNvPr id="3" name="Szövegdoboz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pgIAAIEHAABkSAAA0SkAAAAAAAAmAAAACAAAAP//////////MAAAABQAAAAAAAAAAAD//wAAAQAAAP//AAABAA=="/>
              </a:ext>
            </a:extLst>
          </p:cNvSpPr>
          <p:nvPr/>
        </p:nvSpPr>
        <p:spPr>
          <a:xfrm>
            <a:off x="430530" y="1219835"/>
            <a:ext cx="11337290" cy="55778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1619885" marR="0" lvl="8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cap="none"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	</a:t>
            </a:r>
            <a:r>
              <a:rPr dirty="0" smtClean="0"/>
              <a:t>2010/2011 </a:t>
            </a:r>
            <a:r>
              <a:rPr dirty="0" err="1"/>
              <a:t>óta</a:t>
            </a:r>
            <a:r>
              <a:rPr dirty="0"/>
              <a:t> a 14. </a:t>
            </a:r>
            <a:r>
              <a:rPr dirty="0" err="1"/>
              <a:t>téli</a:t>
            </a:r>
            <a:r>
              <a:rPr dirty="0"/>
              <a:t> </a:t>
            </a:r>
            <a:r>
              <a:rPr dirty="0" err="1"/>
              <a:t>szezon</a:t>
            </a:r>
            <a:endParaRPr dirty="0"/>
          </a:p>
          <a:p>
            <a:pPr marL="1619885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cap="none"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 	</a:t>
            </a:r>
            <a:r>
              <a:rPr dirty="0" err="1"/>
              <a:t>Fő</a:t>
            </a:r>
            <a:r>
              <a:rPr dirty="0"/>
              <a:t> </a:t>
            </a:r>
            <a:r>
              <a:rPr dirty="0" err="1"/>
              <a:t>célkitűzés</a:t>
            </a:r>
            <a:r>
              <a:rPr dirty="0"/>
              <a:t>: "</a:t>
            </a:r>
            <a:r>
              <a:rPr dirty="0" err="1"/>
              <a:t>Megakadályozni</a:t>
            </a:r>
            <a:r>
              <a:rPr dirty="0"/>
              <a:t>, </a:t>
            </a:r>
            <a:r>
              <a:rPr dirty="0" err="1"/>
              <a:t>hogy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emberek</a:t>
            </a:r>
            <a:r>
              <a:rPr dirty="0"/>
              <a:t> </a:t>
            </a:r>
            <a:r>
              <a:rPr dirty="0" err="1"/>
              <a:t>megfagyjanak</a:t>
            </a:r>
            <a:r>
              <a:rPr dirty="0"/>
              <a:t>"</a:t>
            </a:r>
          </a:p>
          <a:p>
            <a:pPr marL="1619885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cap="none"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 	</a:t>
            </a:r>
            <a:r>
              <a:rPr dirty="0" err="1"/>
              <a:t>Időtartam</a:t>
            </a:r>
            <a:r>
              <a:rPr dirty="0"/>
              <a:t>: </a:t>
            </a:r>
            <a:r>
              <a:rPr dirty="0" err="1"/>
              <a:t>november</a:t>
            </a:r>
            <a:r>
              <a:rPr dirty="0"/>
              <a:t> 2.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május</a:t>
            </a:r>
            <a:r>
              <a:rPr dirty="0"/>
              <a:t> 2. </a:t>
            </a:r>
            <a:r>
              <a:rPr dirty="0" err="1"/>
              <a:t>között</a:t>
            </a:r>
            <a:endParaRPr dirty="0"/>
          </a:p>
          <a:p>
            <a:pPr marL="1619885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cap="none"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 	1000 </a:t>
            </a:r>
            <a:r>
              <a:rPr dirty="0" err="1"/>
              <a:t>férőhely</a:t>
            </a:r>
            <a:r>
              <a:rPr dirty="0"/>
              <a:t> a </a:t>
            </a:r>
            <a:r>
              <a:rPr dirty="0" err="1"/>
              <a:t>szükségszállásokon</a:t>
            </a:r>
            <a:r>
              <a:rPr dirty="0"/>
              <a:t> </a:t>
            </a:r>
          </a:p>
          <a:p>
            <a:pPr marL="1619885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cap="none"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 	250 </a:t>
            </a:r>
            <a:r>
              <a:rPr dirty="0" err="1"/>
              <a:t>férőhely</a:t>
            </a:r>
            <a:r>
              <a:rPr dirty="0"/>
              <a:t> </a:t>
            </a:r>
            <a:r>
              <a:rPr dirty="0" err="1"/>
              <a:t>melegőkben</a:t>
            </a:r>
            <a:r>
              <a:rPr dirty="0"/>
              <a:t> - </a:t>
            </a:r>
            <a:r>
              <a:rPr dirty="0" err="1"/>
              <a:t>valamint</a:t>
            </a:r>
            <a:r>
              <a:rPr dirty="0"/>
              <a:t> a </a:t>
            </a:r>
            <a:r>
              <a:rPr dirty="0" err="1"/>
              <a:t>nappali</a:t>
            </a:r>
            <a:r>
              <a:rPr dirty="0"/>
              <a:t>/</a:t>
            </a:r>
            <a:r>
              <a:rPr dirty="0" err="1"/>
              <a:t>éjszakai</a:t>
            </a:r>
            <a:r>
              <a:rPr dirty="0"/>
              <a:t> </a:t>
            </a:r>
            <a:r>
              <a:rPr dirty="0" err="1"/>
              <a:t>központok</a:t>
            </a:r>
            <a:r>
              <a:rPr dirty="0"/>
              <a:t> </a:t>
            </a:r>
            <a:r>
              <a:rPr dirty="0" err="1"/>
              <a:t>helyei</a:t>
            </a:r>
            <a:endParaRPr dirty="0"/>
          </a:p>
          <a:p>
            <a:pPr marL="1619885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cap="none"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 	40 </a:t>
            </a:r>
            <a:r>
              <a:rPr dirty="0" err="1"/>
              <a:t>szoba</a:t>
            </a:r>
            <a:r>
              <a:rPr dirty="0"/>
              <a:t> </a:t>
            </a:r>
            <a:r>
              <a:rPr dirty="0" err="1"/>
              <a:t>családok</a:t>
            </a:r>
            <a:r>
              <a:rPr dirty="0"/>
              <a:t> </a:t>
            </a:r>
            <a:r>
              <a:rPr dirty="0" err="1"/>
              <a:t>számára</a:t>
            </a:r>
            <a:endParaRPr dirty="0"/>
          </a:p>
          <a:p>
            <a:pPr marL="1619885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cap="none"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 	</a:t>
            </a:r>
            <a:r>
              <a:rPr dirty="0" err="1"/>
              <a:t>Utcai</a:t>
            </a:r>
            <a:r>
              <a:rPr dirty="0"/>
              <a:t> </a:t>
            </a:r>
            <a:r>
              <a:rPr dirty="0" err="1"/>
              <a:t>szociálismunka</a:t>
            </a:r>
            <a:r>
              <a:rPr dirty="0"/>
              <a:t>, a Caritas "</a:t>
            </a:r>
            <a:r>
              <a:rPr dirty="0" err="1"/>
              <a:t>Kältetelefon</a:t>
            </a:r>
            <a:r>
              <a:rPr dirty="0"/>
              <a:t>"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FSW "</a:t>
            </a:r>
            <a:r>
              <a:rPr dirty="0" err="1"/>
              <a:t>Kälteapp</a:t>
            </a:r>
            <a:r>
              <a:rPr dirty="0"/>
              <a:t>"</a:t>
            </a:r>
          </a:p>
          <a:p>
            <a:pPr marL="1619885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cap="none"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 	A </a:t>
            </a:r>
            <a:r>
              <a:rPr dirty="0" err="1"/>
              <a:t>menedékhelyek</a:t>
            </a:r>
            <a:r>
              <a:rPr dirty="0"/>
              <a:t> 24 </a:t>
            </a:r>
            <a:r>
              <a:rPr dirty="0" err="1"/>
              <a:t>órás</a:t>
            </a:r>
            <a:r>
              <a:rPr dirty="0"/>
              <a:t> </a:t>
            </a:r>
            <a:r>
              <a:rPr dirty="0" err="1"/>
              <a:t>működése</a:t>
            </a:r>
            <a:endParaRPr dirty="0"/>
          </a:p>
          <a:p>
            <a:pPr marL="1619885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cap="none"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 	</a:t>
            </a:r>
            <a:r>
              <a:rPr dirty="0" err="1"/>
              <a:t>Kihasználtság</a:t>
            </a:r>
            <a:r>
              <a:rPr dirty="0"/>
              <a:t> 90% </a:t>
            </a:r>
            <a:r>
              <a:rPr dirty="0" err="1"/>
              <a:t>körüli</a:t>
            </a:r>
            <a:endParaRPr dirty="0"/>
          </a:p>
          <a:p>
            <a:pPr marL="1619885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cap="none"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 	</a:t>
            </a:r>
            <a:r>
              <a:rPr dirty="0" err="1"/>
              <a:t>Finanszírozza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FSW (</a:t>
            </a:r>
            <a:r>
              <a:rPr dirty="0" err="1"/>
              <a:t>Bécsi</a:t>
            </a:r>
            <a:r>
              <a:rPr dirty="0"/>
              <a:t> </a:t>
            </a:r>
            <a:r>
              <a:rPr dirty="0" err="1"/>
              <a:t>Szociális</a:t>
            </a:r>
            <a:r>
              <a:rPr dirty="0"/>
              <a:t> </a:t>
            </a:r>
            <a:r>
              <a:rPr dirty="0" err="1"/>
              <a:t>Alap</a:t>
            </a:r>
            <a:r>
              <a:rPr dirty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C4CAACCRwAARQk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354330"/>
            <a:ext cx="11014710" cy="1152525"/>
          </a:xfrm>
        </p:spPr>
        <p:txBody>
          <a:bodyPr/>
          <a:lstStyle/>
          <a:p>
            <a:pPr>
              <a:defRPr b="1" cap="none"/>
            </a:pPr>
            <a:r>
              <a:t>Az utoló két Téli Csomag számokban</a:t>
            </a:r>
          </a:p>
          <a:p>
            <a:pPr>
              <a:defRPr sz="3600" b="1" i="1" cap="none"/>
            </a:pPr>
            <a:r>
              <a:t>Klienskontaktok</a:t>
            </a:r>
          </a:p>
        </p:txBody>
      </p:sp>
      <p:graphicFrame>
        <p:nvGraphicFramePr>
          <p:cNvPr id="3" name="Diagram1"/>
          <p:cNvGraphicFrame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7_AjXPZhMAAAAlAAAAEwAAAA0AAAAAkAAAAEgAAACQAAAASAAAAAAAAAAAAAAAAAAAABcAAAAUAAAAAAAAAAAAAAD/fwAA/38AAAAAAAAJAAAABAAAAAAAAAALAAAAAAAAAAAAAAAAAAAAAAAAAAEAAAAAAAAAAAAAAAAAAAD///8AAAAAAAAAAAAAAAAAAAAAAAAAAAAAAAAAAAA8AAAAPAAAADwAAAAAAAAAAAAAAKAPAACgDwAAAAAAAAAAAAAAAAAAAAAAAAAAAAAAAAAAAAAAAAAAAAD/////yAAEgDIyAAAAAEMAYQBsAGkAYgByAGkAAABuAHMAAAAAAAAAAAAAAAAAAAAAAAAAAAAAAAAAAAAAAAAAAAAAAAAAAAAAAAAAAAABAAAAAAAAAAAAAAABAAAAAAAAAAAAAAAAAAAAAAABAAAAAQAAAAAAAAAAAAAAAAAAAAEAAAABAAAA////AAAAAAAAAAAAAAAAAAAAAAAAAAAAAAAAAAAAPAAAADwAAAA8AAAAAAAAAAAAAACgDwAAzAAAAAAAAAAAAAAAAAAAAAAAAAAAAAAAAAAAAAAAAAAAAAAA/////8gABIAyMgAAAABDAGEAbABpAGIAcgBpAAAAbgBzAAAAAAAAAAAAAAAAAAAAAAAAAAAAAAAAAAAAAAAAAAAAAAAAAAAAAAAAAAAAAQAAAAAAAAAAAAAAAQAAAAAAAAAAAAAAAAAAAAAAAAAAAAAAAAAAAAAAAQAAAAAAAAAAAAAAAAAAAP///wAAAAAAAAAAAAAAAAAAAAAAAAAAAAAAAAAAADwAAAA8AAAAPAAAAIsLAAAiAQAAhQMAABgBAAABAAAAPhAAALACAACtFwAAGub//4sLAAAiAQAAAQAAAAAAAAD/////kAEEgDIyAAAAAEMAYQBsAGkAYgByAGkAAABuAHMAAAAAAAAAAAAAAAAAAAAAAAAAAAAAAAAAAAAAAAAAAAAAAAAAAAAAAAAAAAABAAAA8enRAAAAAAABAAAAAAAAAAAAAAAAAAAAAAAAAAAAAAAAAAAAAAABAAAAAAAAAAAAAAAAAAAA////AAAAAAAAAAAAAAAAAAAAAAAAAAAAAAAAAAAAPAAAADwAAAA8AAAANgEAANIAAADxDQAAeAsAAAAAAAAAAAAAAAAAAAAAAAAAAAAANgEAANIAAAAAAAAAFAAAAA8AAAAeAAAAZAAAAGQAAAABAAAAAAAAAAAAAAAPAAAAZAAAAAAAAAAyAAAAAAAAAAAAAAAEAAAACgAAAAAAAAAAAAAAAAAAAEsAAABkAAAA/////wAAAAAAAAAAAgAAAAAAAAAAAAAA/////wAAAAAAAAAAAQAAAAEAAAADAAAAABF3AABgAAAAAAAABwAAADIAMAAyADIALwAyADMAAAAAAAAAAAAABgAAAAAAAAACAAAAAAAAAACApECwDXcAAQAAAAAQAAAAAgAAAAAAAAAAhJxAcAV3AAEAAAAAEAAAAAIAAAAAAAAAAPiQQFAVdwABAAAAABAAAAACAAAAAAAAAADYi0CgPncAAQAAAAAQAAAAAgAAAAAAAAAA0INAIBR3AAEAAAAAEAAAAAIAAAAAAAAAANB7QNAfdwABAAAAABAAAAAAAAAAAAAAAAYAAAABAAAAAwAAAEB7XgAAYAAAAAAAAAsAAABTAHoAbABvAHYALgAvAEMAcwBlAGgAAAMAAACAHHcAAGAAAAAAAAAGAAAATQBhAGcAeQBhAHIAAAMAAABQBXcAAGAAAAAAAAAFAAAAUgBvAG0A4QBuAAADAAAAwCV3AABgAAAAAAAABwAAAEwAZQBuAGcAeQBlAGwAAAMAAADgOXcAAGAAAAAAAAAGAAAAQgBvAGwAZwDhAHIAAAMAAAAgMXcAAGAAAAAAAAAFAAAARQBnAHkA6QBiAAABAAAAAAAAAAAAAAAAAAAAAQAAAP////8AAAAAAQAAAD8/PwADAAAAAAAAAAAAAAABAAAA7ODDAP///wAAAAAAAAAAAAAAAQAAAAAAAAAAAAAAZAAAAAEAAAABAAAAAAAAAAAAAAAAAAAAAAAAAAAAAAALAAAACgAAAMgAAAAAAAAAAAAAAAAAAAA8AAAAPAAAADwAAAABAAAAAAAAAAAAAAAAAAAAAAAAAAAAAAABAAAAAAAAAAAAAAAAAAAAAQAAAAAAAAAAAAAAAAAAAP///wAAAAAAAAAAAAAAAAAAAAAAAAAAAAAAAAAAADwAAAA8AAAAPAAAAGENAAChCgAAjQAAAA4BAAAAAAAAAAAAAAAAAAAAAAAAAAAAAAAAAAAAAAAAAwAAADQANAA1AP////8YAQSAMjIAAAAAQwBhAGwAaQBiAHIAaQAAAG4AcwAAAAAAAAAAAAAAAAAAAAAAAAAAAAAAAAAAAAAAAAAAAAAAAAAAAAAAAAAAAAEAAAA/Pz8AAAAAAAIAAAAAAAAAAAAAAAAAAAAAAP////8AAAAAAQAAAAAAAAABAAAAAgAAABAAAABHAGUAbgBlAHIAYQBsAAAACAAAAAAAAAAQAAAAAQAAAAAAAAAAAAAAAAAAAAEAAAD/////AQAAAAEAAAD/////kAEEgDIyAAAAAEMAYQBsAGkAYgByAGkAAABuAHMAAAAAAAAAAAAAAAAAAAAAAAAAAAAAAAAAAAAAAAAAAAAAAAAAAAAAAAAAAAABAAAA8enRAAAAAAABAAAAAAAAAAAAAAAAAAAAAAAHAAAAMgAwADIAMgAvADIAMwAAAAAAAAAAAAAAAAABAAAAAAAAAAAAAAAAAAAAAAAAAAEAAAAAAAAAAAAAAAAAAAAAAAAAAQAAAAAAAAAAAAAAAAAAAAAAAAABAAAAAAAAAAAAAAABAAAA/////wAAAAAAAAAAAQAAAAEAAAADAAAAECV3AABgAAAAAAAABwAAADIAMAAyADMALwAyADQAAAAAAAAAAAAABgAAAAAAAAACAAAAAAAAAADUoUCAMHcAAQAAAAAQAAAAAgAAAAAAAAAA6KFAkA53AAEAAAAAEAAAAAIAAAAAAAAAAIiOQHArdwABAAAAABAAAAACAAAAAAAAAAAwj0DgJXcAAQAAAAAQAAAAAgAAAAAAAAAASIZAMC13AAEAAAAAEAAAAAIAAAAAAAAAALB7QMALdwABAAAAABAAAAAAAAAAAAAAAAYAAAABAAAAAwAAAEBoXgAAYAAAAAAAAAsAAABTAHoAbABvAHYALgAvAEMAcwBlAGgAAAMAAADAKXcAAGAAAAAAAAAGAAAATQBhAGcAeQBhAHIAAAMAAAAgLncAAGAAAAAAAAAFAAAAUgBvAG0A4QBuAAADAAAAsB93AABgAAAAAAAABwAAAEwAZQBuAGcAeQBlAGwAAAMAAACgGHcAAGAAAAAAAAAGAAAAQgBvAGwAZwDhAHIAAAMAAABwE3cAAGAAAAAAAAAFAAAARQBnAHkA6QBiAAABAAAAAAAAAAAAAAAAAAAAAQAAAP////8AAAAAAQAAAD8/PwADAAAAAAAAAAAAAAABAAAA/64NAP///wAAAAAAAAAAAAAAAQAAAAAAAAAAAAAAZAAAAAEAAAABAAAAAAAAAAAAAAAAAAAAAAAAAAAAAAALAAAACgAAAMgAAAAAAAAAAAAAAAAAAAA8AAAAPAAAADwAAAABAAAAAAAAAAAAAAAAAAAAAAAAAAAAAAABAAAAAAAAAAAAAAAAAAAAAQAAAAAAAAAAAAAAAAAAAP///wAAAAAAAAAAAAAAAAAAAAAAAAAAAAAAAAAAADwAAAA8AAAAPAAAAAoOAACiCgAAjQAAAA4BAAAAAAAAAAAAAAAAAAAAAAAAAAAAAAAAAAAAAAAAAwAAADQANAAzAP////8YAQSAMjIAAAAAQwBhAGwAaQBiAHIAaQAAAG4AcwAAAAAAAAAAAAAAAAAAAAAAAAAAAAAAAAAAAAAAAAAAAAAAAAAAAAAAAAAAAAEAAAA/Pz8AAAAAAAIAAAAAAAAAAAAAAAAAAAAAAP////8AAAAAAQAAAAAAAAABAAAAAgAAABAAAABHAGUAbgBlAHIAYQBsAAAACAAAAAAAAAAQAAAAAQAAAAAAAAAAAAAAAAAAAAAAAAAHAAAAMgAwADIAMwAvADIANAAAAAAAAAAAAAAAAAABAAAAAAAAAAAAAAAAAAAAAAAAAAEAAAAAAAAAAAAAAAAAAAAAAAAAAQAAAAAAAAAAAAAAAAAAAAAAAAABAAAAAAAAAAAAAAAAAAAAAQAAAAEAAAAAAAAAAAAAAAEAAADl////2wAAAAAAAAABAAAAlgAAAAAAAABkAAAAAQAAAAAAAAABAAAAAAAAAAAAAAD/AP8AAP//AAEAAAAyAAAA//8AAAAAAAAAAAAAAAAAAAAAAAAAAAAAAAAAAAAAAAAAAAAAAAAAAAEAAAAAAAAAAQAAAAEAAAAAAAAAAAAAAAAAAAAAAAAAAQAAAAEAAAAAAAAAAAAAAAAAAAAAAAAAAQAAAAEAAAAAAAAAAAAAAAAAAAAAAAAAAQAAAAEAAAAAAAAAAAAAAAAAAAAAAAAAlgAAAAEAAAABAAAAAAAAAAAAAAAAAAAAAQAAAAEAAAD///8AAAAAAAAAAAAAAAAAAAABAAAAAQAAAAAAAAAAAAAAAAAAAAEAAAABAAAA////AAAAAAAAAAAAAAAAAAAAAAAAAAAAAAACAAAAAAAAAAAAAAABAAAA/Pr1AAEAAAAAAAAAAAAAAAEAAAABAAAAAAAAAAAAAAAAAAAAAAAAAAAAAAABAAAAAQAAAAAAAAAAAAAAAAAAAAAAAAADAAAA/////+8ABAAyMgAAAABDAGEAbABpAGIAcgBpAAAAbgBzAAAAAAAAAAAAAAAAAAAAAAAAAAAAAAAAAAAAAAAAAAAAAAAAAAAAAAAAAAAAAQAAAPHp0QAAAAAAAgAAAAAAAAAAAAAAAAAAAAAAAAAAAAAAAAAAAAAAAAAAAAAAAAABAAAAAQAAAP///wAAAAAAAAAAAAAAAAAAAAAAAAAAAAAAAAAAADwAAAA8AAAAPAAAAAAAAAAAAAAAAAAAAAAAAAAAAAAAAAAAAAAAAAAAAAAAAAAAAAAAAAAAAAAAAAAAAP/////IAASAMjIAAAAAQwBhAGwAaQBiAHIAaQAAAG4AcwAAAAAAAAAAAAAAAAAAAAAAAAAAAAAAAAAAAAAAAAAAAAAAAAAAAAAAAAAAAAEAAAAAAAAAAAAAAAEAAAAAAAAAAAAAAAAAAAAAABAAAABHAGUAbgBlAHIAYQBsAAAAAAAAAAAAAAAAAAAAAAAAAAAAAAAAAPA/AAAAAAAAHEAAAAAAAADwPwAAAAAAAOA/AAAAAAAA8D8BAAAAAQAAAAEAAAABAAAAAQAAAAAAAAAAAAAAAQAAAAAAAQAAAAAAAQAAAAAAAQAAAAAAAAAAAAAAAQAAAAEAAAABAAAAAQAAAAEAAAABAAAAAAAAAAAAAAAAAAAAAQAAAAAAAAABAAAAAAAAAAEAAAD8+vUAAQAAAAAAAAAAAAAAAAAAAAEAAAABAAAAAAAAAAAAAAAAAAAAAAAAAAMAAAD/////7wAEADIyAAAAAEMAYQBsAGkAYgByAGkAAABuAHMAAAAAAAAAAAAAAAAAAAAAAAAAAAAAAAAAAAAAAAAAAAAAAAAAAAAAAAAAAAABAAAA8enRAAAAAAACAAAAAAAAAAAAAAAAAAAAAAAAAAAAAAAAAAAAAAAAAAAAAAAAAAEAAAABAAAA////AAAAAAAAAAAAAAAAAAAAAAAAAAAAAAAAAAAAPAAAADwAAAA8AAAAAAAAAAAAAAAAAAAAAAAAAAAAAAAAAAAAAAAAAAAAAAAAAAAAAAAAAAAAAAAAAAAA/////8gABIAyMgAAAABDAGEAbABpAGIAcgBpAAAAbgBzAAAAAAAAAAAAAAAAAAAAAAAAAAAAAAAAAAAAAAAAAAAAAAAAAAAAAAAAAAAAAQAAAAAAAAAAAAAAAQAAAAAAAAAAAAAAAAAAAAAAEAAAAEcAZQBuAGUAcgBhAGwAAAACAAAAAAAAAAAAAAAAAAAAAAAAAAAAAAAAAAAAAHCnQAAAAAAAQH9AAAAAAAAAWUAAAAAAAAAAAAEAAAABAAAAAQAAAAEAAAABAAAAAAAAAAAAAAABAAAAAAABAAAAAAABAAAAAAABAAAAAAAAAAAAAAABAAAAAQAAAAAAAAABAAAAAQAAAAEAAAABAAAAAAAAAAAAAAAAAAAAAQAAAAEAAAD///8AAAAAAAAAAAAAAAAAAAABAAAAAQAAAAAAAAAAAAAAAAAAAAEAAAABAAAA////AAAAAAAAAAAAAAAAAAAAAAAAAAYAAAAAAAAAAQAAAB8AAABUAAAAAAAAAAAAAAAAAAAAAAAAAAAAAAAAAAAAAAAAAAAAAAAAAAAAAAAAAAAAAAAAAAAAAAAAAAAAAAAAAAAAAAAAAAAAAAAAAAAAAAAAAAAAAAAAAAAAIQAAABgAAAAUAAAAvAMAALwIAAB9RwAAoicAABAAAAAmAAAACAAAAP////8AAAAA"/>
              </a:ext>
            </a:extLst>
          </p:cNvGraphicFramePr>
          <p:nvPr/>
        </p:nvGraphicFramePr>
        <p:xfrm>
          <a:off x="607060" y="1419860"/>
          <a:ext cx="11014075" cy="502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wAAALABAAC4SQ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144145" y="274320"/>
            <a:ext cx="11839575" cy="1143000"/>
          </a:xfrm>
        </p:spPr>
        <p:txBody>
          <a:bodyPr/>
          <a:lstStyle/>
          <a:p>
            <a:pPr>
              <a:defRPr b="1" cap="none"/>
            </a:pPr>
            <a:r>
              <a:rPr dirty="0"/>
              <a:t>A </a:t>
            </a:r>
            <a:r>
              <a:rPr lang="de-de" cap="none" dirty="0" err="1"/>
              <a:t>Téli</a:t>
            </a:r>
            <a:r>
              <a:rPr lang="de-de" cap="none" dirty="0"/>
              <a:t> S</a:t>
            </a:r>
            <a:r>
              <a:rPr dirty="0" err="1" smtClean="0"/>
              <a:t>zükségszálláson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dirty="0" err="1" smtClean="0"/>
              <a:t>tartózkodás</a:t>
            </a:r>
            <a:r>
              <a:rPr dirty="0" smtClean="0"/>
              <a:t> </a:t>
            </a:r>
            <a:r>
              <a:rPr dirty="0" err="1"/>
              <a:t>időtartama</a:t>
            </a:r>
            <a:r>
              <a:rPr dirty="0"/>
              <a:t> </a:t>
            </a:r>
          </a:p>
          <a:p>
            <a:pPr>
              <a:defRPr sz="2800" b="1" i="1" cap="none"/>
            </a:pPr>
            <a:r>
              <a:rPr dirty="0" err="1"/>
              <a:t>Klienscsoportok</a:t>
            </a:r>
            <a:endParaRPr dirty="0"/>
          </a:p>
        </p:txBody>
      </p:sp>
      <p:sp>
        <p:nvSpPr>
          <p:cNvPr id="3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gf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3QcAAAkNAAA4FAAAxhIAABAAAAAmAAAACAAAAP//////////MAAAABQAAAAAAAAAnAv//2T0AAD/GP//AecAAA=="/>
              </a:ext>
            </a:extLst>
          </p:cNvSpPr>
          <p:nvPr/>
        </p:nvSpPr>
        <p:spPr>
          <a:xfrm>
            <a:off x="1278255" y="2118995"/>
            <a:ext cx="2008505" cy="932815"/>
          </a:xfrm>
          <a:prstGeom prst="roundRect">
            <a:avLst>
              <a:gd name="adj" fmla="val 16667"/>
            </a:avLst>
          </a:prstGeom>
          <a:solidFill>
            <a:schemeClr val="accent1">
              <a:alpha val="6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cap="none"/>
              <a:t>A - csoport</a:t>
            </a:r>
          </a:p>
        </p:txBody>
      </p:sp>
      <p:sp>
        <p:nvSpPr>
          <p:cNvPr id="4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gf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IB8AAAkNAAB7KwAAxhIAABAAAAAmAAAACAAAAP//////////MAAAABQAAAAAAAAAnAv//2T0AAD/GP//AecAAA=="/>
              </a:ext>
            </a:extLst>
          </p:cNvSpPr>
          <p:nvPr/>
        </p:nvSpPr>
        <p:spPr>
          <a:xfrm>
            <a:off x="5059680" y="2118995"/>
            <a:ext cx="2008505" cy="932815"/>
          </a:xfrm>
          <a:prstGeom prst="roundRect">
            <a:avLst>
              <a:gd name="adj" fmla="val 16667"/>
            </a:avLst>
          </a:prstGeom>
          <a:solidFill>
            <a:schemeClr val="accent1">
              <a:alpha val="6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cap="none"/>
              <a:t>B - csoport</a:t>
            </a:r>
          </a:p>
        </p:txBody>
      </p:sp>
      <p:sp>
        <p:nvSpPr>
          <p:cNvPr id="5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gf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tzYAAAkNAAATQwAAxhIAABAAAAAmAAAACAAAAP//////////MAAAABQAAAAAAAAAmwv//2X0AAD/GP//AecAAA=="/>
              </a:ext>
            </a:extLst>
          </p:cNvSpPr>
          <p:nvPr/>
        </p:nvSpPr>
        <p:spPr>
          <a:xfrm>
            <a:off x="8894445" y="2118995"/>
            <a:ext cx="2009140" cy="932815"/>
          </a:xfrm>
          <a:prstGeom prst="roundRect">
            <a:avLst>
              <a:gd name="adj" fmla="val 16667"/>
            </a:avLst>
          </a:prstGeom>
          <a:solidFill>
            <a:schemeClr val="accent1">
              <a:alpha val="6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cap="none"/>
              <a:t>C - csoport</a:t>
            </a:r>
          </a:p>
        </p:txBody>
      </p:sp>
      <p:sp>
        <p:nvSpPr>
          <p:cNvPr id="6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kAIAAF0WAAATGQAAEygAABAAAAAmAAAACAAAAP//////////MAAAABQAAAAAAAAAqxP//1XsAAD/GP//AecAAA=="/>
              </a:ext>
            </a:extLst>
          </p:cNvSpPr>
          <p:nvPr/>
        </p:nvSpPr>
        <p:spPr>
          <a:xfrm>
            <a:off x="416560" y="3635375"/>
            <a:ext cx="3659505" cy="2879090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hu-hu" cap="none"/>
              <a:t>különösen veszélyeztetett kliensek, </a:t>
            </a:r>
            <a:endParaRPr lang="de-de" cap="none"/>
          </a:p>
          <a:p>
            <a:pPr algn="ctr">
              <a:defRPr sz="2600" cap="none"/>
            </a:pPr>
            <a:r>
              <a:rPr lang="hu-hu" cap="none"/>
              <a:t>akiket télen és nyáron is elhelyezünk</a:t>
            </a:r>
          </a:p>
        </p:txBody>
      </p:sp>
      <p:sp>
        <p:nvSpPr>
          <p:cNvPr id="7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ozEAAF0WAAAmSAAAEygAABAAAAAmAAAACAAAAP//////////MAAAABQAAAAAAAAAqxP//1XsAAD/GP//AecAAA=="/>
              </a:ext>
            </a:extLst>
          </p:cNvSpPr>
          <p:nvPr/>
        </p:nvSpPr>
        <p:spPr>
          <a:xfrm>
            <a:off x="8068945" y="3635375"/>
            <a:ext cx="3659505" cy="2879090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/>
            <a:r>
              <a:rPr lang="hu-hu" sz="2600" cap="none"/>
              <a:t>fizikailag és szellemileg egészségesek, </a:t>
            </a:r>
            <a:endParaRPr lang="de-de" sz="2600" cap="none"/>
          </a:p>
          <a:p>
            <a:pPr algn="ctr"/>
            <a:r>
              <a:rPr lang="hu-hu" sz="2600" cap="none"/>
              <a:t>akik újak Bécsben vagy csak szórványosan tartózkodnak itt </a:t>
            </a:r>
            <a:endParaRPr lang="de-de" sz="2600" cap="none"/>
          </a:p>
          <a:p>
            <a:pPr algn="ctr"/>
            <a:r>
              <a:rPr lang="hu-hu" sz="2600" cap="none"/>
              <a:t>(</a:t>
            </a:r>
            <a:r>
              <a:rPr lang="hu-hu" sz="2600" i="1" cap="none"/>
              <a:t>3-hónapos szabály</a:t>
            </a:r>
            <a:r>
              <a:rPr lang="hu-hu" sz="2600" cap="none"/>
              <a:t>)</a:t>
            </a:r>
            <a:endParaRPr lang="de-at" sz="2600" cap="none"/>
          </a:p>
          <a:p>
            <a:r>
              <a:rPr lang="hu-hu" b="1" i="1" cap="none"/>
              <a:t> </a:t>
            </a:r>
            <a:endParaRPr lang="de-at" cap="none"/>
          </a:p>
        </p:txBody>
      </p:sp>
      <p:sp>
        <p:nvSpPr>
          <p:cNvPr id="8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DBoAAF0WAACPMAAAEygAAAAAAAAmAAAACAAAAP//////////MAAAABQAAAAAAAAAqxP//1XsAAD/GP//AecAAA=="/>
              </a:ext>
            </a:extLst>
          </p:cNvSpPr>
          <p:nvPr/>
        </p:nvSpPr>
        <p:spPr>
          <a:xfrm>
            <a:off x="4234180" y="3635375"/>
            <a:ext cx="3659505" cy="2879090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hu-hu" cap="none"/>
              <a:t>tartósan hajléktalanok Bécsben</a:t>
            </a:r>
            <a:r>
              <a:rPr lang="de-de" cap="none"/>
              <a:t>, akiket a</a:t>
            </a:r>
          </a:p>
          <a:p>
            <a:pPr algn="ctr">
              <a:defRPr sz="2600" cap="none"/>
            </a:pPr>
            <a:r>
              <a:rPr lang="hu-hu" cap="none"/>
              <a:t>teljes </a:t>
            </a:r>
            <a:r>
              <a:rPr lang="de-de" cap="none"/>
              <a:t>Téli Csomag alatt elhelyezünk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nwY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802005"/>
          </a:xfrm>
        </p:spPr>
        <p:txBody>
          <a:bodyPr/>
          <a:lstStyle/>
          <a:p>
            <a:pPr>
              <a:defRPr b="1" cap="none"/>
            </a:pPr>
            <a:r>
              <a:rPr lang="de-de" cap="none"/>
              <a:t>A 3-Hónapos Szabály</a:t>
            </a:r>
          </a:p>
        </p:txBody>
      </p:sp>
      <p:sp>
        <p:nvSpPr>
          <p:cNvPr id="3" name="Automatikus alakzat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PV/DvPl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2gMAALANAAC+JAAA9BkAAAAAAAAmAAAACAAAAP//////////MAAAABQAAAAAAAAAkgn//272AACoGf//WOYAAA=="/>
              </a:ext>
            </a:extLst>
          </p:cNvSpPr>
          <p:nvPr/>
        </p:nvSpPr>
        <p:spPr>
          <a:xfrm>
            <a:off x="626110" y="2225040"/>
            <a:ext cx="5346700" cy="1993900"/>
          </a:xfrm>
          <a:prstGeom prst="roundRect">
            <a:avLst>
              <a:gd name="adj" fmla="val 17108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 defTabSz="449580">
              <a:tabLst/>
            </a:pPr>
            <a:r>
              <a:rPr lang="de-de" sz="2800" cap="none">
                <a:solidFill>
                  <a:srgbClr val="E9DCB9"/>
                </a:solidFill>
              </a:rPr>
              <a:t>CÉLJA: hogy a </a:t>
            </a:r>
            <a:r>
              <a:rPr lang="de-de" sz="2800" i="1" cap="none">
                <a:solidFill>
                  <a:srgbClr val="E9DCB9"/>
                </a:solidFill>
              </a:rPr>
              <a:t>perspektíva</a:t>
            </a:r>
            <a:r>
              <a:rPr lang="de-de" sz="2800" cap="none">
                <a:solidFill>
                  <a:srgbClr val="E9DCB9"/>
                </a:solidFill>
              </a:rPr>
              <a:t> nélküli „C-Kliensek“ ne ragadjanak meg a bécsi hajléltalanellátó rendszerben</a:t>
            </a:r>
            <a:endParaRPr lang="de-at" sz="2800" cap="none">
              <a:solidFill>
                <a:srgbClr val="E9DCB9"/>
              </a:solidFill>
            </a:endParaRPr>
          </a:p>
        </p:txBody>
      </p:sp>
      <p:sp>
        <p:nvSpPr>
          <p:cNvPr id="4" name="Automatikus alakzat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vwMAAEYbAACjJAAAPScAABAAAAAmAAAACAAAAP//////////MAAAABQAAAAAAAAAGAn//+j2AAD/GP//AecAAA=="/>
              </a:ext>
            </a:extLst>
          </p:cNvSpPr>
          <p:nvPr/>
        </p:nvSpPr>
        <p:spPr>
          <a:xfrm>
            <a:off x="608965" y="4433570"/>
            <a:ext cx="5346700" cy="194500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uFill>
                  <a:solidFill>
                    <a:srgbClr val="000000"/>
                  </a:solidFill>
                </a:uFill>
              </a:defRPr>
            </a:pPr>
            <a:r>
              <a:rPr lang="de-de" sz="2800" cap="none"/>
              <a:t>Perspektíva </a:t>
            </a:r>
          </a:p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uFill>
                  <a:solidFill>
                    <a:srgbClr val="000000"/>
                  </a:solidFill>
                </a:uFill>
              </a:defRPr>
            </a:pPr>
            <a:r>
              <a:rPr lang="de-de" sz="2800" cap="none"/>
              <a:t>=</a:t>
            </a:r>
          </a:p>
          <a:p>
            <a:pPr algn="ctr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uFill>
                  <a:solidFill>
                    <a:srgbClr val="000000"/>
                  </a:solidFill>
                </a:uFill>
              </a:defRPr>
            </a:pPr>
            <a:r>
              <a:rPr lang="de-de" sz="2800" cap="none"/>
              <a:t>Munka / Munkalehet</a:t>
            </a:r>
            <a:r>
              <a:rPr lang="de-at" sz="2800" cap="none"/>
              <a:t>ő</a:t>
            </a:r>
            <a:r>
              <a:rPr lang="de-de" sz="2800" cap="none"/>
              <a:t>ség</a:t>
            </a:r>
          </a:p>
          <a:p>
            <a:pPr algn="ctr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uFill>
                  <a:solidFill>
                    <a:srgbClr val="000000"/>
                  </a:solidFill>
                </a:uFill>
              </a:defRPr>
            </a:pPr>
            <a:r>
              <a:rPr lang="de-de" sz="2800" cap="none"/>
              <a:t>Jogosultság</a:t>
            </a:r>
            <a:endParaRPr sz="2800" cap="none"/>
          </a:p>
        </p:txBody>
      </p:sp>
      <p:sp>
        <p:nvSpPr>
          <p:cNvPr id="5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cw8AAPEHAADTOQAAXAwAABAAAAAmAAAACAAAAP//////////MAAAABQAAAAAAAAAnAL//2T9AAD/GP//AecAAA=="/>
              </a:ext>
            </a:extLst>
          </p:cNvSpPr>
          <p:nvPr/>
        </p:nvSpPr>
        <p:spPr>
          <a:xfrm>
            <a:off x="2511425" y="1290955"/>
            <a:ext cx="6888480" cy="71818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lvl="1" algn="ctr">
              <a:lnSpc>
                <a:spcPct val="200000"/>
              </a:lnSpc>
            </a:pPr>
            <a:r>
              <a:rPr lang="hu-hu" sz="2800" cap="none"/>
              <a:t>Az elmúlt két téli szezonban alkalmaztuk</a:t>
            </a:r>
            <a:endParaRPr lang="de-at" sz="2800" cap="none"/>
          </a:p>
        </p:txBody>
      </p:sp>
      <p:sp>
        <p:nvSpPr>
          <p:cNvPr id="6" name="Automatikus alakzat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gCUAALANAAA/RwAA9BkAAAAAAAAmAAAACAAAAP//////////MAAAABQAAAAAAAAAFgn//+r2AAD/GP//AecAAA=="/>
              </a:ext>
            </a:extLst>
          </p:cNvSpPr>
          <p:nvPr/>
        </p:nvSpPr>
        <p:spPr>
          <a:xfrm>
            <a:off x="6096000" y="2225040"/>
            <a:ext cx="5485765" cy="1993900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uFill>
                  <a:solidFill>
                    <a:srgbClr val="000000"/>
                  </a:solidFill>
                </a:uFill>
              </a:defRPr>
            </a:pPr>
            <a:r>
              <a:rPr lang="de-de" sz="2800" cap="none"/>
              <a:t>A szabály alkalmazása </a:t>
            </a:r>
            <a:r>
              <a:rPr lang="de-de" sz="2800" i="1" cap="none"/>
              <a:t>mindig</a:t>
            </a:r>
            <a:r>
              <a:rPr lang="de-de" sz="2800" cap="none"/>
              <a:t> személyre szabott</a:t>
            </a:r>
            <a:endParaRPr sz="2800" cap="none"/>
          </a:p>
        </p:txBody>
      </p:sp>
      <p:sp>
        <p:nvSpPr>
          <p:cNvPr id="7" name="Automatikus alakzat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gCUAAEYbAABARwAAPScAABAAAAAmAAAACAAAAP//////////MAAAABQAAAAAAAAA3Qj//yP3AAD/GP//AecAAA=="/>
              </a:ext>
            </a:extLst>
          </p:cNvSpPr>
          <p:nvPr/>
        </p:nvSpPr>
        <p:spPr>
          <a:xfrm>
            <a:off x="6096000" y="4433570"/>
            <a:ext cx="5486400" cy="194500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uFill>
                  <a:solidFill>
                    <a:srgbClr val="000000"/>
                  </a:solidFill>
                </a:uFill>
              </a:defRPr>
            </a:pPr>
            <a:r>
              <a:rPr lang="de-de" sz="2800" cap="none"/>
              <a:t>A Kliens kérésére segítséget nyújtunk a tartós hazatérésben</a:t>
            </a:r>
            <a:endParaRPr sz="2800" cap="none"/>
          </a:p>
        </p:txBody>
      </p:sp>
      <p:sp>
        <p:nvSpPr>
          <p:cNvPr id="8" name="Textfeld 7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nwY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802005"/>
          </a:xfrm>
        </p:spPr>
        <p:txBody>
          <a:bodyPr/>
          <a:lstStyle/>
          <a:p>
            <a:pPr>
              <a:defRPr b="1" cap="none"/>
            </a:pPr>
            <a:r>
              <a:rPr lang="de-de" cap="none"/>
              <a:t>Segítség a hazatérésben</a:t>
            </a:r>
          </a:p>
        </p:txBody>
      </p:sp>
      <p:sp>
        <p:nvSpPr>
          <p:cNvPr id="3" name="Automatikus alakzat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PV/DvPl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2gMAALANAAC+JAAAVBMAABAAAAAmAAAACAAAAP//////////MAAAABQAAAAAAAAAZwT//5n7AACoGf//WOYAAA=="/>
              </a:ext>
            </a:extLst>
          </p:cNvSpPr>
          <p:nvPr/>
        </p:nvSpPr>
        <p:spPr>
          <a:xfrm>
            <a:off x="626110" y="2225040"/>
            <a:ext cx="5346700" cy="916940"/>
          </a:xfrm>
          <a:prstGeom prst="roundRect">
            <a:avLst>
              <a:gd name="adj" fmla="val 17108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 defTabSz="449580">
              <a:tabLst/>
            </a:pPr>
            <a:r>
              <a:rPr lang="de-de" sz="2800" cap="none">
                <a:solidFill>
                  <a:srgbClr val="E9DCB9"/>
                </a:solidFill>
              </a:rPr>
              <a:t>Mindig a Kliens kérésére történik</a:t>
            </a:r>
            <a:endParaRPr lang="de-at" sz="2800" cap="none">
              <a:solidFill>
                <a:srgbClr val="E9DCB9"/>
              </a:solidFill>
            </a:endParaRPr>
          </a:p>
        </p:txBody>
      </p:sp>
      <p:sp>
        <p:nvSpPr>
          <p:cNvPr id="4" name="Automatikus alakzat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2gMAAKgUAAC+JAAAZBoAABAAAAAmAAAACAAAAP//////////MAAAABQAAAAAAAAAXAT//6T7AAD/GP//AecAAA=="/>
              </a:ext>
            </a:extLst>
          </p:cNvSpPr>
          <p:nvPr/>
        </p:nvSpPr>
        <p:spPr>
          <a:xfrm>
            <a:off x="626110" y="3357880"/>
            <a:ext cx="5346700" cy="932180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uFill>
                  <a:solidFill>
                    <a:srgbClr val="000000"/>
                  </a:solidFill>
                </a:uFill>
              </a:defRPr>
            </a:pPr>
            <a:r>
              <a:rPr lang="de-de" sz="2800" cap="none"/>
              <a:t>Cél a </a:t>
            </a:r>
            <a:r>
              <a:rPr lang="de-de" sz="2800" i="1" cap="none"/>
              <a:t>tarós</a:t>
            </a:r>
            <a:r>
              <a:rPr lang="de-de" sz="2800" cap="none"/>
              <a:t> hazatérés el</a:t>
            </a:r>
            <a:r>
              <a:rPr lang="de-at" sz="2800" cap="none"/>
              <a:t>ő</a:t>
            </a:r>
            <a:r>
              <a:rPr lang="de-de" sz="2800" cap="none"/>
              <a:t>segítése</a:t>
            </a:r>
            <a:endParaRPr sz="2800" cap="none"/>
          </a:p>
        </p:txBody>
      </p:sp>
      <p:sp>
        <p:nvSpPr>
          <p:cNvPr id="5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2gMAAPEHAAA/RwAAXAwAABAAAAAmAAAACAAAAP//////////MAAAABQAAAAAAAAApAH//1z+AAD/GP//AecAAA=="/>
              </a:ext>
            </a:extLst>
          </p:cNvSpPr>
          <p:nvPr/>
        </p:nvSpPr>
        <p:spPr>
          <a:xfrm>
            <a:off x="626110" y="1290955"/>
            <a:ext cx="10955655" cy="71818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lvl="1" algn="ctr"/>
            <a:r>
              <a:rPr lang="de-de" sz="2800" b="1" cap="none"/>
              <a:t>2023-ban a SoRüBe által finanszírozott hazatérése száma </a:t>
            </a:r>
            <a:r>
              <a:rPr lang="de-de" sz="2800" b="1" cap="none">
                <a:solidFill>
                  <a:srgbClr val="D0B56A"/>
                </a:solidFill>
              </a:rPr>
              <a:t>664</a:t>
            </a:r>
            <a:r>
              <a:rPr lang="de-de" sz="2800" b="1" cap="none"/>
              <a:t> volt </a:t>
            </a:r>
            <a:endParaRPr lang="de-at" sz="2800" b="1" cap="none"/>
          </a:p>
        </p:txBody>
      </p:sp>
      <p:sp>
        <p:nvSpPr>
          <p:cNvPr id="6" name="Automatikus alakzat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gCUAALANAAA/RwAAVBMAABAAAAAmAAAACAAAAP//////////MAAAABQAAAAAAAAALgT//9L7AAD/GP//AecAAA=="/>
              </a:ext>
            </a:extLst>
          </p:cNvSpPr>
          <p:nvPr/>
        </p:nvSpPr>
        <p:spPr>
          <a:xfrm>
            <a:off x="6096000" y="2225040"/>
            <a:ext cx="5485765" cy="916940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uFill>
                  <a:solidFill>
                    <a:srgbClr val="000000"/>
                  </a:solidFill>
                </a:uFill>
              </a:defRPr>
            </a:pPr>
            <a:r>
              <a:rPr lang="de-de" sz="2800" cap="none"/>
              <a:t>Szükség és rászorultság alapján</a:t>
            </a:r>
            <a:endParaRPr sz="2800" cap="none"/>
          </a:p>
        </p:txBody>
      </p:sp>
      <p:sp>
        <p:nvSpPr>
          <p:cNvPr id="7" name="Automatikus alakzat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eCUAAKcUAAA4RwAAZBoAABAAAAAmAAAACAAAAP//////////MAAAABQAAAAAAAAAQAT//8D7AAD/GP//AecAAA=="/>
              </a:ext>
            </a:extLst>
          </p:cNvSpPr>
          <p:nvPr/>
        </p:nvSpPr>
        <p:spPr>
          <a:xfrm>
            <a:off x="6090920" y="3357245"/>
            <a:ext cx="5486400" cy="93281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 defTabSz="44958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uFill>
                  <a:solidFill>
                    <a:srgbClr val="000000"/>
                  </a:solidFill>
                </a:uFill>
              </a:defRPr>
            </a:pPr>
            <a:r>
              <a:rPr lang="de-de" sz="2800" cap="none"/>
              <a:t>Egyszer vehet</a:t>
            </a:r>
            <a:r>
              <a:rPr lang="de-at" sz="2800" cap="none"/>
              <a:t>ő</a:t>
            </a:r>
            <a:r>
              <a:rPr lang="de-de" sz="2800" cap="none"/>
              <a:t> igénybe</a:t>
            </a:r>
            <a:endParaRPr sz="2800" cap="none"/>
          </a:p>
        </p:txBody>
      </p:sp>
      <p:sp>
        <p:nvSpPr>
          <p:cNvPr id="8" name="Automatikus alakzat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7AMAAJ8bAADQJAAA9SgAABAAAAAmAAAACAAAAP//////////MAAAABQAAAAAAAAAIwr//931AAD/GP//AecAAA=="/>
              </a:ext>
            </a:extLst>
          </p:cNvSpPr>
          <p:nvPr/>
        </p:nvSpPr>
        <p:spPr>
          <a:xfrm>
            <a:off x="637540" y="4490085"/>
            <a:ext cx="5346700" cy="2167890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uFill>
                  <a:solidFill>
                    <a:srgbClr val="000000"/>
                  </a:solidFill>
                </a:uFill>
              </a:defRPr>
            </a:pPr>
            <a:r>
              <a:rPr lang="de-de" sz="2800" cap="none"/>
              <a:t>A hazatért Klienseink 75 %-a </a:t>
            </a:r>
            <a:r>
              <a:rPr lang="de-de" sz="2800" i="1" cap="none"/>
              <a:t>tartósan</a:t>
            </a:r>
            <a:r>
              <a:rPr lang="de-de" sz="2800" cap="none"/>
              <a:t> nem utazott vissza Bécsbe</a:t>
            </a:r>
            <a:endParaRPr sz="2800" cap="none"/>
          </a:p>
        </p:txBody>
      </p:sp>
      <p:sp>
        <p:nvSpPr>
          <p:cNvPr id="9" name="Automatikus alakzat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dyUAAJ8bAAA4RwAA9SgAAAAAAAAmAAAACAAAAP//////////MAAAABQAAAAAAAAA4Qn//x/2AAD/GP//AecAAA=="/>
              </a:ext>
            </a:extLst>
          </p:cNvSpPr>
          <p:nvPr/>
        </p:nvSpPr>
        <p:spPr>
          <a:xfrm>
            <a:off x="6090285" y="4490085"/>
            <a:ext cx="5487035" cy="2167890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uFill>
                  <a:solidFill>
                    <a:srgbClr val="000000"/>
                  </a:solidFill>
                </a:uFill>
              </a:defRPr>
            </a:pPr>
            <a:r>
              <a:rPr lang="de-de" sz="2800" cap="none"/>
              <a:t>Tehát nem jelent meg a SoRüBe tanácsadásán és nem</a:t>
            </a:r>
          </a:p>
          <a:p>
            <a:pPr algn="ctr" defTabSz="44958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uFill>
                  <a:solidFill>
                    <a:srgbClr val="000000"/>
                  </a:solidFill>
                </a:uFill>
              </a:defRPr>
            </a:pPr>
            <a:r>
              <a:rPr lang="de-de" sz="2800" cap="none"/>
              <a:t>vette igénybe a szolgálatásainkat</a:t>
            </a:r>
            <a:endParaRPr sz="2800" cap="none"/>
          </a:p>
        </p:txBody>
      </p:sp>
      <p:sp>
        <p:nvSpPr>
          <p:cNvPr id="10" name="Pfeil nach rechts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yAAAAA0AAAAAkAAAAEgAAACQAAAASAAAAAAAAAABAAAAAAAAAAEAAABQAAAA+hr7ayQT6D8AAAAAAADgPwAAAAAAAOA/AAAAAAAA4D8AAAAAAADgPwAAAAAAAOA/AAAAAAAA4D8AAAAAAADgPwAAAAAAAOA/AAAAAAAA4D8CAAAAjAAAAAEAAAAAAAAAkJCCDH9/fwgAAAAAAAAAAAAAAAAAAAAAAAAAAAAAAAAAAAAAeAAAAAEAAABAAAAAAAAAAAAAAABaAAAAAAAAAAAAAAAAAAAAAAAAAAAAAAAAAAAAAAAAAAAAAAAAAAAAAAAAAAAAAAAAAAAAAAAAAAAAAAAAAAAAAAAAAAAAAAAAAAAAFAAAADwAAAABAAAAAAAAAOncuQkP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dCIAADIhAAB5KAAALSQAABAAAAAmAAAACAAAAP//////////MAAAABQAAAAAAAAAAAD//5nAAAAAgP//AIAAAA=="/>
              </a:ext>
            </a:extLst>
          </p:cNvSpPr>
          <p:nvPr/>
        </p:nvSpPr>
        <p:spPr>
          <a:xfrm>
            <a:off x="5600700" y="5396230"/>
            <a:ext cx="978535" cy="484505"/>
          </a:xfrm>
          <a:prstGeom prst="rightArrow">
            <a:avLst>
              <a:gd name="adj1" fmla="val 50000"/>
              <a:gd name="adj2" fmla="val 5002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cap="none">
                <a:solidFill>
                  <a:srgbClr val="7F7F7F"/>
                </a:solidFill>
                <a:latin typeface="Calibri" pitchFamily="2" charset="0"/>
                <a:ea typeface="SimSun" charset="0"/>
                <a:cs typeface="Times New Roman" pitchFamily="1" charset="0"/>
              </a:defRPr>
            </a:pPr>
            <a:endParaRPr lang="de-at" cap="none"/>
          </a:p>
        </p:txBody>
      </p:sp>
      <p:sp>
        <p:nvSpPr>
          <p:cNvPr id="11" name="Textfeld 10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b="1" cap="none"/>
            </a:pPr>
            <a:r>
              <a:t>Az előadás tartalma</a:t>
            </a:r>
          </a:p>
        </p:txBody>
      </p:sp>
      <p:sp>
        <p:nvSpPr>
          <p:cNvPr id="3" name="Szövegdoboz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wAMAACcKAABGSQAAKygAAAAAAAAmAAAACAAAAP//////////MAAAABQAAAAAAAAAAAD//wAAAQAAAP//AAABAA=="/>
              </a:ext>
            </a:extLst>
          </p:cNvSpPr>
          <p:nvPr/>
        </p:nvSpPr>
        <p:spPr>
          <a:xfrm>
            <a:off x="609600" y="1650365"/>
            <a:ext cx="11301730" cy="48793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lvl="2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solidFill>
                  <a:schemeClr val="folHlink"/>
                </a:solidFill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 	A bécsi hajléktalan ellátórendszer felépítése és finanszírozása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solidFill>
                  <a:schemeClr val="folHlink"/>
                </a:solidFill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 	A hajléktalan emberek számára nyújtott szolgáltatások és programok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solidFill>
                  <a:schemeClr val="folHlink"/>
                </a:solidFill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 	Az együttműködés fontossága és gyakorlata a különböző szociális 	intézmények között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solidFill>
                  <a:schemeClr val="folHlink"/>
                </a:solidFill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 	Kihívások és megoldási stratégiák, amelyeket a mindennapi 	munkánkban alkalmazunk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00" cap="none">
                <a:solidFill>
                  <a:schemeClr val="folHlink"/>
                </a:solidFill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 	A bécsi migráns hajléktalanság negatív vetületei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"/>
              <a:tabLst/>
              <a:defRPr sz="1000" cap="none">
                <a:solidFill>
                  <a:srgbClr val="000000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  <a:endParaRPr/>
          </a:p>
        </p:txBody>
      </p:sp>
      <p:sp>
        <p:nvSpPr>
          <p:cNvPr id="4" name="Textfeld 3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J4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de-de" cap="none"/>
              <a:t>A Téli Csomag után</a:t>
            </a:r>
            <a:endParaRPr lang="de-at" cap="none"/>
          </a:p>
        </p:txBody>
      </p:sp>
      <p:sp>
        <p:nvSpPr>
          <p:cNvPr id="3" name="Textfeld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E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AAAAAB/f38Ad3d3A8zMzADAwP8Af39/AAAAAAAAAAAAAAAAAAAAAAAAAAAAIQAAABgAAAAUAAAA7QcAAIsHAABmRAAAag0AABAgAAAmAAAACAAAAP//////////MAAAABQAAAAAAAAAAAD//wAAAQAAAP//AAABAA=="/>
              </a:ext>
            </a:extLst>
          </p:cNvSpPr>
          <p:nvPr/>
        </p:nvSpPr>
        <p:spPr>
          <a:xfrm>
            <a:off x="1288415" y="1226185"/>
            <a:ext cx="9830435" cy="9544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/>
            <a:r>
              <a:rPr lang="de-de" sz="2800" cap="none"/>
              <a:t>A nyári idöszakban, május  és november </a:t>
            </a:r>
          </a:p>
          <a:p>
            <a:pPr algn="ctr"/>
            <a:r>
              <a:rPr lang="de-de" sz="2800" cap="none"/>
              <a:t>között összesen </a:t>
            </a:r>
            <a:r>
              <a:rPr lang="de-de" sz="2800" cap="none">
                <a:solidFill>
                  <a:srgbClr val="D0B56A"/>
                </a:solidFill>
              </a:rPr>
              <a:t>200</a:t>
            </a:r>
            <a:r>
              <a:rPr lang="de-de" sz="2800" cap="none"/>
              <a:t> alvóhely és </a:t>
            </a:r>
            <a:r>
              <a:rPr lang="de-de" sz="2800" cap="none">
                <a:solidFill>
                  <a:srgbClr val="D0B56A"/>
                </a:solidFill>
              </a:rPr>
              <a:t>29</a:t>
            </a:r>
            <a:r>
              <a:rPr lang="de-de" sz="2800" cap="none"/>
              <a:t> szoba a családok számára</a:t>
            </a:r>
            <a:endParaRPr lang="de-at" sz="2800" cap="none"/>
          </a:p>
        </p:txBody>
      </p:sp>
      <p:sp>
        <p:nvSpPr>
          <p:cNvPr id="4" name="Textfeld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E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AAAAAB/f38Ad3d3A8zMzADAwP8Af39/AAAAAAAAAAAAAAAAAAAAAAAAAAAAIQAAABgAAAAUAAAAIA0AAB8QAAAzPwAAbBUAABAgAAAmAAAACAAAAP//////////MAAAABQAAAAAAAAAAAD//wAAAQAAAP//AAABAA=="/>
              </a:ext>
            </a:extLst>
          </p:cNvSpPr>
          <p:nvPr/>
        </p:nvSpPr>
        <p:spPr>
          <a:xfrm>
            <a:off x="2133600" y="2620645"/>
            <a:ext cx="8140065" cy="861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 algn="ctr"/>
            <a:r>
              <a:rPr lang="de-de" sz="3200" i="1" cap="none"/>
              <a:t>De ekkor is, mint egész évben együttmüködünk:</a:t>
            </a:r>
          </a:p>
          <a:p>
            <a:pPr algn="ctr"/>
            <a:endParaRPr lang="de-at" cap="none"/>
          </a:p>
        </p:txBody>
      </p:sp>
      <p:sp>
        <p:nvSpPr>
          <p:cNvPr id="5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kAIAAC0XAAATGQAA4ygAABAAAAAmAAAACAAAAP//////////MAAAABQAAAAAAAAAqxP//1XsAAD/GP//AecAAA=="/>
              </a:ext>
            </a:extLst>
          </p:cNvSpPr>
          <p:nvPr/>
        </p:nvSpPr>
        <p:spPr>
          <a:xfrm>
            <a:off x="416560" y="3767455"/>
            <a:ext cx="3659505" cy="2879090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cap="none"/>
              <a:t>A bécsi hajléktalanellátó rendszer többi tagjával</a:t>
            </a:r>
          </a:p>
        </p:txBody>
      </p:sp>
      <p:sp>
        <p:nvSpPr>
          <p:cNvPr id="6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PhoAAC0XAADBMAAA4ygAABAAAAAmAAAACAAAAP//////////MAAAABQAAAAAAAAAqxP//1XsAAD/GP//AecAAA=="/>
              </a:ext>
            </a:extLst>
          </p:cNvSpPr>
          <p:nvPr/>
        </p:nvSpPr>
        <p:spPr>
          <a:xfrm>
            <a:off x="4265930" y="3767455"/>
            <a:ext cx="3659505" cy="2879090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cap="none"/>
              <a:t>A Bécsi Magyar Konzulátussal</a:t>
            </a:r>
          </a:p>
        </p:txBody>
      </p:sp>
      <p:sp>
        <p:nvSpPr>
          <p:cNvPr id="7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7TEAAC0XAABwSAAA4ygAABAAAAAmAAAACAAAAP//////////MAAAABQAAAAAAAAAqxP//1XsAAD/GP//AecAAA=="/>
              </a:ext>
            </a:extLst>
          </p:cNvSpPr>
          <p:nvPr/>
        </p:nvSpPr>
        <p:spPr>
          <a:xfrm>
            <a:off x="8115935" y="3767455"/>
            <a:ext cx="3659505" cy="2879090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cap="none"/>
              <a:t>A magyarországi hajléktalanellátó intézményekkel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D0AAABARwAARQc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38735"/>
            <a:ext cx="10972800" cy="1143000"/>
          </a:xfrm>
        </p:spPr>
        <p:txBody>
          <a:bodyPr/>
          <a:lstStyle/>
          <a:p>
            <a:r>
              <a:rPr lang="de-de" cap="none" dirty="0" err="1"/>
              <a:t>Az</a:t>
            </a:r>
            <a:r>
              <a:rPr lang="de-de" cap="none" dirty="0"/>
              <a:t> </a:t>
            </a:r>
            <a:r>
              <a:rPr lang="de-de" cap="none" dirty="0" err="1"/>
              <a:t>árnyoldalak</a:t>
            </a:r>
            <a:r>
              <a:rPr dirty="0"/>
              <a:t/>
            </a:r>
            <a:br>
              <a:rPr dirty="0"/>
            </a:br>
            <a:r>
              <a:rPr lang="de-de" sz="3600" i="1" cap="none" dirty="0" err="1" smtClean="0"/>
              <a:t>Tévhitek</a:t>
            </a:r>
            <a:r>
              <a:rPr lang="de-de" sz="3600" i="1" cap="none" dirty="0" smtClean="0"/>
              <a:t>, </a:t>
            </a:r>
            <a:r>
              <a:rPr lang="de-de" sz="3600" i="1" cap="none" dirty="0" err="1"/>
              <a:t>elvárások</a:t>
            </a:r>
            <a:endParaRPr lang="de-at" sz="3600" i="1" cap="none" dirty="0"/>
          </a:p>
        </p:txBody>
      </p:sp>
      <p:sp>
        <p:nvSpPr>
          <p:cNvPr id="3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tAEAAJ4IAAA3GAAAew4AABAAAAAmAAAACAAAAP//////////MAAAABQAAAAAAAAAgwb//335AAD/GP//AecAAA=="/>
              </a:ext>
            </a:extLst>
          </p:cNvSpPr>
          <p:nvPr/>
        </p:nvSpPr>
        <p:spPr>
          <a:xfrm>
            <a:off x="276860" y="1400810"/>
            <a:ext cx="3659505" cy="95313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cap="none"/>
              <a:t>Anyagi támogatás NINCS</a:t>
            </a:r>
          </a:p>
        </p:txBody>
      </p:sp>
      <p:sp>
        <p:nvSpPr>
          <p:cNvPr id="4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qg0AAJ8PAAAtJAAAfBUAABAAAAAmAAAACAAAAP//////////MAAAABQAAAAAAAAAgwb//335AAD/GP//AecAAA=="/>
              </a:ext>
            </a:extLst>
          </p:cNvSpPr>
          <p:nvPr/>
        </p:nvSpPr>
        <p:spPr>
          <a:xfrm>
            <a:off x="2221230" y="2539365"/>
            <a:ext cx="3659505" cy="95313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cap="none"/>
              <a:t>Jogosultság megszerzésének hiánya</a:t>
            </a:r>
          </a:p>
        </p:txBody>
      </p:sp>
      <p:sp>
        <p:nvSpPr>
          <p:cNvPr id="5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tAEAAPcjAAA3GAAA1CkAABAAAAAmAAAACAAAAP//////////MAAAABQAAAAAAAAAgwb//335AAD/GP//AecAAA=="/>
              </a:ext>
            </a:extLst>
          </p:cNvSpPr>
          <p:nvPr/>
        </p:nvSpPr>
        <p:spPr>
          <a:xfrm>
            <a:off x="276860" y="5846445"/>
            <a:ext cx="3659505" cy="95313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cap="none"/>
              <a:t>Hosszútávú elszállásolás nem megoldott</a:t>
            </a:r>
          </a:p>
        </p:txBody>
      </p:sp>
      <p:sp>
        <p:nvSpPr>
          <p:cNvPr id="6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yTIAAAUkAABMSQAA4ikAABAAAAAmAAAACAAAAP//////////MAAAABQAAAAAAAAAgwb//335AAD/GP//AecAAA=="/>
              </a:ext>
            </a:extLst>
          </p:cNvSpPr>
          <p:nvPr/>
        </p:nvSpPr>
        <p:spPr>
          <a:xfrm>
            <a:off x="8255635" y="5855335"/>
            <a:ext cx="3659505" cy="95313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cap="none"/>
              <a:t>Gyerekkel utcán maradni lehetetlen</a:t>
            </a:r>
          </a:p>
        </p:txBody>
      </p:sp>
      <p:sp>
        <p:nvSpPr>
          <p:cNvPr id="7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qg0AAH8dAAAtJAAAXCMAABAAAAAmAAAACAAAAP//////////MAAAABQAAAAAAAAAgwb//335AAD/GP//AecAAA=="/>
              </a:ext>
            </a:extLst>
          </p:cNvSpPr>
          <p:nvPr/>
        </p:nvSpPr>
        <p:spPr>
          <a:xfrm>
            <a:off x="2221230" y="4794885"/>
            <a:ext cx="3659505" cy="95313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cap="none"/>
              <a:t>Pszichotherápia jogosultsághoz kötött</a:t>
            </a:r>
          </a:p>
        </p:txBody>
      </p:sp>
      <p:sp>
        <p:nvSpPr>
          <p:cNvPr id="8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nyYAAGcdAAAiPQAARCMAABAAAAAmAAAACAAAAP//////////MAAAABQAAAAAAAAAgwb//335AAD/GP//AecAAA=="/>
              </a:ext>
            </a:extLst>
          </p:cNvSpPr>
          <p:nvPr/>
        </p:nvSpPr>
        <p:spPr>
          <a:xfrm>
            <a:off x="6278245" y="4779645"/>
            <a:ext cx="3659505" cy="95313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cap="none"/>
              <a:t>Nyelvtudás hiányának SÚLYOS következményei</a:t>
            </a:r>
          </a:p>
        </p:txBody>
      </p:sp>
      <p:sp>
        <p:nvSpPr>
          <p:cNvPr id="9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zQEAAH8WAABQGAAAXBwAAAAAAAAmAAAACAAAAP//////////MAAAABQAAAAAAAAAgwb//335AAD/GP//AecAAA=="/>
              </a:ext>
            </a:extLst>
          </p:cNvSpPr>
          <p:nvPr/>
        </p:nvSpPr>
        <p:spPr>
          <a:xfrm>
            <a:off x="292735" y="3656965"/>
            <a:ext cx="3659505" cy="95313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cap="none"/>
              <a:t>Terhes nők veszélyeztetettsége</a:t>
            </a:r>
          </a:p>
        </p:txBody>
      </p:sp>
      <p:sp>
        <p:nvSpPr>
          <p:cNvPr id="10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QRoAAH8WAADEMAAAXBwAAAAAAAAmAAAACAAAAP//////////MAAAABQAAAAAAAAAgwb//335AAD/GP//AecAAA=="/>
              </a:ext>
            </a:extLst>
          </p:cNvSpPr>
          <p:nvPr/>
        </p:nvSpPr>
        <p:spPr>
          <a:xfrm>
            <a:off x="4267835" y="3656965"/>
            <a:ext cx="3659505" cy="95313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cap="none"/>
              <a:t>Kiettség az erőszaknak, betegségeknek</a:t>
            </a:r>
          </a:p>
        </p:txBody>
      </p:sp>
      <p:sp>
        <p:nvSpPr>
          <p:cNvPr id="11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yTIAAH8WAABMSQAAXBwAABAAAAAmAAAACAAAAP//////////MAAAABQAAAAAAAAAgwb//335AAD/GP//AecAAA=="/>
              </a:ext>
            </a:extLst>
          </p:cNvSpPr>
          <p:nvPr/>
        </p:nvSpPr>
        <p:spPr>
          <a:xfrm>
            <a:off x="8255635" y="3656965"/>
            <a:ext cx="3659505" cy="95313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cap="none"/>
              <a:t>Tartósan betegek ellátása nem megoldott</a:t>
            </a:r>
          </a:p>
        </p:txBody>
      </p:sp>
      <p:sp>
        <p:nvSpPr>
          <p:cNvPr id="12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nyYAAGEPAAAiPQAAPhUAAAAAAAAmAAAACAAAAP//////////MAAAABQAAAAAAAAAgwb//335AAD/GP//AecAAA=="/>
              </a:ext>
            </a:extLst>
          </p:cNvSpPr>
          <p:nvPr/>
        </p:nvSpPr>
        <p:spPr>
          <a:xfrm>
            <a:off x="6278245" y="2499995"/>
            <a:ext cx="3659505" cy="95313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cap="none"/>
              <a:t>Nők függőségi kapcsolatba kerülése</a:t>
            </a:r>
          </a:p>
        </p:txBody>
      </p:sp>
      <p:sp>
        <p:nvSpPr>
          <p:cNvPr id="13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yTIAAKUIAABMSQAAgg4AABAAAAAmAAAACAAAAP//////////MAAAABQAAAAAAAAAgwb//335AAD/GP//AecAAA=="/>
              </a:ext>
            </a:extLst>
          </p:cNvSpPr>
          <p:nvPr/>
        </p:nvSpPr>
        <p:spPr>
          <a:xfrm>
            <a:off x="8255635" y="1405255"/>
            <a:ext cx="3659505" cy="95313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cap="none"/>
              <a:t>Illegális munka veszélye</a:t>
            </a:r>
          </a:p>
        </p:txBody>
      </p:sp>
      <p:sp>
        <p:nvSpPr>
          <p:cNvPr id="14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PhoAAMwIAADBMAAAqQ4AABAAAAAmAAAACAAAAP//////////MAAAABQAAAAAAAAAgwb//335AAD/GP//AecAAA=="/>
              </a:ext>
            </a:extLst>
          </p:cNvSpPr>
          <p:nvPr/>
        </p:nvSpPr>
        <p:spPr>
          <a:xfrm>
            <a:off x="4265930" y="1430020"/>
            <a:ext cx="3659505" cy="95313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cap="none"/>
              <a:t>Hamis ígéretek, emberkereskedelem</a:t>
            </a:r>
          </a:p>
        </p:txBody>
      </p:sp>
      <p:sp>
        <p:nvSpPr>
          <p:cNvPr id="15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QRoAAPcjAADEMAAA1CkAAAAAAAAmAAAACAAAAP//////////MAAAABQAAAAAAAAAgwb//335AAD/GP//AecAAA=="/>
              </a:ext>
            </a:extLst>
          </p:cNvSpPr>
          <p:nvPr/>
        </p:nvSpPr>
        <p:spPr>
          <a:xfrm>
            <a:off x="4267835" y="5846445"/>
            <a:ext cx="3659505" cy="953135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sz="2600" cap="none"/>
            </a:pPr>
            <a:r>
              <a:rPr lang="de-de" cap="none"/>
              <a:t>Nincs egész évben alacsonyküszöbű ellátás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nwYAAA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802005"/>
          </a:xfrm>
        </p:spPr>
        <p:txBody>
          <a:bodyPr/>
          <a:lstStyle/>
          <a:p>
            <a:r>
              <a:rPr lang="de-de" cap="none"/>
              <a:t>Tragikus, de sajnos tipikus</a:t>
            </a:r>
          </a:p>
        </p:txBody>
      </p:sp>
      <p:pic>
        <p:nvPicPr>
          <p:cNvPr id="3" name="Kép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AjXPZhMAAAAlAAAAEQAAAC8B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QMAACaCAAAVx8AABgXAAAA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953260" y="1398270"/>
            <a:ext cx="3141345" cy="23558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Kép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AjXPZhMAAAAlAAAAEQAAAC8B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AcAAAA4AAAAAAAAAAAAAAAAAAAA////AAAAAAAAAAAAAAAAAAAAAAAAAAAAAAAAAAAAAABkAAAAZAAAAAAAAAAjAAAABAAAAGQAAAAXAAAAFAAAAAAAAAAAAAAA/38AAP9/AAAAAAAACQAAAAQAAADFAS4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OkAAABrBwAAUA8AACkZAAAA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47955" y="1205865"/>
            <a:ext cx="2341245" cy="28841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Kép5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AjXPZhMAAAAlAAAAEQAAAC8B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AcAAAA4AAAAAAAAAAAAAAAAAAAA////AAAAAAAAAAAAAAAAAAAAAAAAAAAAAAAAAAAAAABkAAAAZAAAAAAAAAAjAAAABAAAAGQAAAAXAAAAFAAAAAAAAAAAAAAA/38AAP9/AAAAAAAACQAAAAQAAAAF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MMiAABrBwAASC0AAEAXAAAA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5650865" y="1205865"/>
            <a:ext cx="1710055" cy="25736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Kép6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AjXPZhMAAAAlAAAAEQAAAC8B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AcAAAA4AAAAAAAAAAAAAAAAAAAA////AAAAAAAAAAAAAAAAAAAAAAAAAAAAAAAAAAAAAABkAAAAZAAAAAAAAAAjAAAABAAAAGQAAAAXAAAAFAAAAAAAAAAAAAAA/38AAP9/AAAAAAAACQAAAAQAAAAF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KwvAADcFgAAt0kAAEwoAAAAAAAAJgAAAAgAAAD//////////zAAAAAUAAAAAAAAAAAA//8AAAEAAAD//wAAAQ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7749540" y="3716020"/>
            <a:ext cx="4233545" cy="28346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Kép8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AjXPZhMAAAAlAAAAEQAAAC8B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LQwAAADBwAAt0kAABgVAAAAAAAAJgAAAAgAAAD//////////zAAAAAUAAAAAAAAAAAA//8AAAEAAAD//wAAAQA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7917180" y="1139825"/>
            <a:ext cx="4065905" cy="22891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Kép4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AjXPZhMAAAAlAAAAEQAAAC8B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AcAAAA4AAAAAAAAAAAAAAAAAAAA////AAAAAAAAAAAAAAAAAAAAAAAAAAAAAAAAAAAAAABkAAAAZAAAAAAAAAAjAAAABAAAAGQAAAAXAAAAFAAAAAAAAAAAAAAA/38AAP9/AAAAAAAACQAAAAQAAABzAHo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OkAAAC8FwAA4hkAAJwoAAAAAAAAJgAAAAgAAAD//////////zAAAAAUAAAAAAAAAAAA//8AAAEAAAD//wAAAQA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147955" y="3858260"/>
            <a:ext cx="4059555" cy="27432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Kép3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AjXPZhMAAAAlAAAAEQAAAC8B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AcAAAA4AAAAAAAAAAAAAAAAAAAA////AAAAAAAAAAAAAAAAAAAAAAAAAAAAAAAAAAAAAABkAAAAZAAAAAAAAAAjAAAABAAAAGQAAAAXAAAAFAAAAAAAAAAAAAAA/38AAP9/AAAAAAAACQAAAAQAAABzYX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BwXAAC8FwAAnC0AAJwoAAAAAAAAJgAAAAgAAAD//////////zAAAAAUAAAAAAAAAAAA//8AAAEAAAD//wAAAQA=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3756660" y="3858260"/>
            <a:ext cx="3657600" cy="27432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Kép7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AjXPZhMAAAAlAAAAEQAAAC8B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PYlAAAZEAAAtjgAABcaAAAAAAAAJgAAAAgAAAD//////////zAAAAAUAAAAAAAAAAAA//8AAAEAAAD//wAAAQA=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6170930" y="2616835"/>
            <a:ext cx="3048000" cy="16243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AAAAAAmAAAACAAAAAEAAAAAAAAAMAAAABQAAAAAAAAAAAD//wAAAQAAAP//AAABAA=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r>
              <a:t>Köszönöm a figyelmet!</a:t>
            </a:r>
          </a:p>
        </p:txBody>
      </p:sp>
      <p:sp>
        <p:nvSpPr>
          <p:cNvPr id="3" name="DiaAl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AoAAIwhAAAYPwAAcyUAAAAAAAAmAAAACAAAAAE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722120" y="5453380"/>
            <a:ext cx="8534400" cy="634365"/>
          </a:xfrm>
        </p:spPr>
        <p:txBody>
          <a:bodyPr/>
          <a:lstStyle/>
          <a:p>
            <a:r>
              <a:rPr sz="2800" cap="none"/>
              <a:t>Készítette: Schmidt Orsolya</a:t>
            </a:r>
            <a:endParaRPr sz="3600" cap="none"/>
          </a:p>
        </p:txBody>
      </p:sp>
      <p:sp>
        <p:nvSpPr>
          <p:cNvPr id="4" name="Textfeld 3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wAMAALABAABARwAANAUAABAAAAAmAAAACAAAAH1w////////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57150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/>
            <a:r>
              <a:t>Forrás</a:t>
            </a:r>
          </a:p>
        </p:txBody>
      </p:sp>
      <p:sp>
        <p:nvSpPr>
          <p:cNvPr id="3" name="Automatikus alakzat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BAAAAAAAAAAEAAABQAAAAhbacS3FV1T8AAAAAAAAAAA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3QAAADQFAAAjSgAAdCkAAAAAAAAmAAAACAAAAP//////////MAAAABQAAAAAAAAAXgz//6LzAAD/GP//AecAAA=="/>
              </a:ext>
            </a:extLst>
          </p:cNvSpPr>
          <p:nvPr/>
        </p:nvSpPr>
        <p:spPr>
          <a:xfrm>
            <a:off x="140335" y="845820"/>
            <a:ext cx="11911330" cy="5892800"/>
          </a:xfrm>
          <a:prstGeom prst="roundRect">
            <a:avLst>
              <a:gd name="adj" fmla="val 16667"/>
            </a:avLst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2" spcCol="215900" anchor="ctr"/>
          <a:lstStyle/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Adatok: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http://www.verband-wwh.at/Situationsbericht 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https://www.fsw.at/p/wohnungslosigkeit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https://www.wien.gv.at/wohnen/unterstuetzungen/sozial/wohnungslosenhilfe.html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https://www.fsw.at/downloads/ueber-den-FSW/zahlen-daten-fakten/fakten/Factsheet_Wiener_Wohnungslosenhilfe_2022.pdf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https://www.caritas-wien.at/hilfe-angebote/obdach-wohnen/beratung/sozial-und-rueckkehrberatung/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https://www.fsw.at/p/wohnen-mit-betreuung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https://www.derstandard.at/story/2000142274258/ein-abend-mit-dem-suppenbus-der-caritas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https://www.facebook.com/caritas.wirhelfen/posts/-unser-louisebus-sucht-aktuell-freiwillige-allgemeinmedizinerinnen-bitte-teilend/1989529894539030/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https://www.caritas-wien.at/ueber-uns/ueber-die-caritas-wien/publikationen/wirkungsberichte/spendenguetesiegel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A Sorübe-re vonatkozó adatok forrása: a Tanácsadó Iroda saját jelentései és statisztikái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endParaRPr/>
          </a:p>
          <a:p>
            <a:pPr marL="0" marR="0" indent="0" algn="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Utolsó letöltés: 2024.08.27.</a:t>
            </a:r>
          </a:p>
          <a:p>
            <a:pPr marL="0" marR="0" indent="0" algn="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endParaRPr/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Képek: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https://religion.orf.at/v3/stories/2819239/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https://www.vienna.at/25-jahre-gruft-caritas-hilft-obdachlosen-mit-winterpaketen/3107713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https://www.katholisch.at/aktuelles/147839/kaernten-caritas-obdachlosenhilfe-auch-nach-dem-winter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https://www.caritas-wien.at/ueber-uns/news-presse/information/news/76646-caritas-kaelteeinbruch-als-stresstest-fuer-obdachlose-menschen-und-wohnungslosenhilfe/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https://www.meinbezirk.at/wien/c-lokales/obdachlosen-angriffe-neue-schlafstellen-als-schutz_a6210916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https://www.meinbezirk.at/wien/c-lokales/obdachlosen-angriffe-neue-schlafstellen-als-schutz_a6210916#gallery=default&amp;pid=35771908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https://de.123rf.com/photo_84673173_eine-betrunkene-obdachlose-frau-die-unter-einer-brücke-mit-flaschen-alkohol-und-anderen-drogen-um.html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https://www.meinbezirk.at/wien/c-lokales/stadtrundgang-ueber-obdachlose-und-die-drogensucht_a5581750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 i="0" u="none" strike="noStrike" kern="1" cap="none" spc="0" baseline="0">
                <a:solidFill>
                  <a:schemeClr val="tx2"/>
                </a:solidFill>
                <a:effectLst/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https://www.meinbezirk.at/tag/obdach-josi</a:t>
            </a:r>
          </a:p>
          <a:p>
            <a:pPr algn="ctr">
              <a:defRPr sz="2600" cap="none"/>
            </a:pPr>
            <a:endParaRPr/>
          </a:p>
        </p:txBody>
      </p:sp>
      <p:sp>
        <p:nvSpPr>
          <p:cNvPr id="4" name="Textfeld 3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b="1" cap="none"/>
            </a:pPr>
            <a:r>
              <a:rPr dirty="0"/>
              <a:t>A Caritas, mint </a:t>
            </a:r>
            <a:r>
              <a:rPr lang="de-DE" dirty="0" err="1" smtClean="0"/>
              <a:t>professzionális</a:t>
            </a:r>
            <a:r>
              <a:rPr lang="de-DE" dirty="0" smtClean="0"/>
              <a:t> </a:t>
            </a:r>
            <a:r>
              <a:rPr lang="de-DE" dirty="0" err="1" smtClean="0"/>
              <a:t>civil</a:t>
            </a:r>
            <a:r>
              <a:rPr lang="de-DE" dirty="0" smtClean="0"/>
              <a:t> </a:t>
            </a:r>
            <a:r>
              <a:rPr lang="de-DE" dirty="0" err="1" smtClean="0"/>
              <a:t>szervezet</a:t>
            </a:r>
            <a:endParaRPr dirty="0"/>
          </a:p>
        </p:txBody>
      </p:sp>
      <p:sp>
        <p:nvSpPr>
          <p:cNvPr id="3" name="Szövegdoboz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wAMAAFwMAABARwAAZyYAABAAAAAmAAAACAAAAP//////////MAAAABQAAAAAAAAAAAD//wAAAQAAAP//AAABAA=="/>
              </a:ext>
            </a:extLst>
          </p:cNvSpPr>
          <p:nvPr/>
        </p:nvSpPr>
        <p:spPr>
          <a:xfrm>
            <a:off x="609600" y="2009140"/>
            <a:ext cx="10972800" cy="42335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3" spcCol="215900" anchor="t"/>
          <a:lstStyle/>
          <a:p>
            <a:endParaRPr/>
          </a:p>
        </p:txBody>
      </p:sp>
      <p:sp>
        <p:nvSpPr>
          <p:cNvPr id="4" name="Szövegdoboz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wAMAABwMAABkSAAAHB4AABAAAAAmAAAACAAAAP//////////MAAAABQAAAAAAAAAAAD//wAAAQAAAP//AAABAA=="/>
              </a:ext>
            </a:extLst>
          </p:cNvSpPr>
          <p:nvPr/>
        </p:nvSpPr>
        <p:spPr>
          <a:xfrm>
            <a:off x="609600" y="1968500"/>
            <a:ext cx="11158220" cy="2926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  <a:endParaRPr dirty="0"/>
          </a:p>
        </p:txBody>
      </p:sp>
      <p:sp>
        <p:nvSpPr>
          <p:cNvPr id="5" name="Textfeld 4"/>
          <p:cNvSpPr txBox="1"/>
          <p:nvPr/>
        </p:nvSpPr>
        <p:spPr>
          <a:xfrm>
            <a:off x="609600" y="1417319"/>
            <a:ext cx="10972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buFont typeface="Wingdings" pitchFamily="2" charset="2"/>
              <a:buChar char=""/>
              <a:defRPr sz="4400" cap="none">
                <a:uFill>
                  <a:solidFill>
                    <a:srgbClr val="000000"/>
                  </a:solidFill>
                </a:uFill>
                <a:latin typeface="Carlito" pitchFamily="1" charset="0"/>
                <a:ea typeface="Carlito" pitchFamily="1" charset="0"/>
                <a:cs typeface="Carlito" pitchFamily="1" charset="0"/>
              </a:defRPr>
            </a:pPr>
            <a:r>
              <a:rPr lang="de-AT" sz="2800" dirty="0"/>
              <a:t> 	1897-ben </a:t>
            </a:r>
            <a:r>
              <a:rPr lang="de-AT" sz="2800" dirty="0" err="1" smtClean="0"/>
              <a:t>alapították</a:t>
            </a:r>
            <a:endParaRPr lang="de-AT" sz="2800" dirty="0"/>
          </a:p>
          <a:p>
            <a:pPr marL="228600" indent="-228600" defTabSz="914400">
              <a:buFont typeface="Wingdings" pitchFamily="2" charset="2"/>
              <a:buChar char=""/>
              <a:defRPr sz="4400" cap="none">
                <a:uFill>
                  <a:solidFill>
                    <a:srgbClr val="000000"/>
                  </a:solidFill>
                </a:uFill>
                <a:latin typeface="Carlito" pitchFamily="1" charset="0"/>
                <a:ea typeface="Carlito" pitchFamily="1" charset="0"/>
                <a:cs typeface="Carlito" pitchFamily="1" charset="0"/>
              </a:defRPr>
            </a:pPr>
            <a:r>
              <a:rPr lang="de-AT" sz="2800" dirty="0" smtClean="0"/>
              <a:t> 	160 </a:t>
            </a:r>
            <a:r>
              <a:rPr lang="de-AT" sz="2800" dirty="0" err="1"/>
              <a:t>országban</a:t>
            </a:r>
            <a:r>
              <a:rPr lang="de-AT" sz="2800" dirty="0"/>
              <a:t> van </a:t>
            </a:r>
            <a:r>
              <a:rPr lang="de-AT" sz="2800" dirty="0" err="1" smtClean="0"/>
              <a:t>jelen</a:t>
            </a:r>
            <a:endParaRPr lang="de-AT" sz="2800" dirty="0" smtClean="0"/>
          </a:p>
          <a:p>
            <a:pPr marL="228600" indent="-228600" defTabSz="914400">
              <a:buFont typeface="Wingdings" pitchFamily="2" charset="2"/>
              <a:buChar char=""/>
              <a:defRPr sz="4400" cap="none">
                <a:uFill>
                  <a:solidFill>
                    <a:srgbClr val="000000"/>
                  </a:solidFill>
                </a:uFill>
                <a:latin typeface="Carlito" pitchFamily="1" charset="0"/>
                <a:ea typeface="Carlito" pitchFamily="1" charset="0"/>
                <a:cs typeface="Carlito" pitchFamily="1" charset="0"/>
              </a:defRPr>
            </a:pPr>
            <a:r>
              <a:rPr lang="de-AT" sz="2800" dirty="0" smtClean="0"/>
              <a:t> 	</a:t>
            </a:r>
            <a:r>
              <a:rPr lang="de-AT" sz="2800" dirty="0" err="1" smtClean="0"/>
              <a:t>Ausztriában</a:t>
            </a:r>
            <a:r>
              <a:rPr lang="de-AT" sz="2800" dirty="0" smtClean="0"/>
              <a:t> </a:t>
            </a:r>
            <a:r>
              <a:rPr lang="de-AT" sz="2800" dirty="0"/>
              <a:t>17.600 </a:t>
            </a:r>
            <a:r>
              <a:rPr lang="de-AT" sz="2800" dirty="0" err="1"/>
              <a:t>dolgozó</a:t>
            </a:r>
            <a:r>
              <a:rPr lang="de-AT" sz="2800" dirty="0"/>
              <a:t> </a:t>
            </a:r>
            <a:r>
              <a:rPr lang="de-AT" sz="2800" dirty="0" err="1" smtClean="0"/>
              <a:t>és</a:t>
            </a:r>
            <a:r>
              <a:rPr lang="de-AT" sz="2800" dirty="0" smtClean="0"/>
              <a:t> 46.000 </a:t>
            </a:r>
            <a:r>
              <a:rPr lang="de-AT" sz="2800" dirty="0" err="1"/>
              <a:t>önkéntes</a:t>
            </a:r>
            <a:r>
              <a:rPr lang="de-AT" sz="2800" dirty="0"/>
              <a:t> </a:t>
            </a:r>
            <a:r>
              <a:rPr lang="de-AT" sz="2800" dirty="0" err="1" smtClean="0"/>
              <a:t>kolléga</a:t>
            </a:r>
            <a:endParaRPr lang="de-AT" sz="2800" dirty="0" smtClean="0"/>
          </a:p>
          <a:p>
            <a:pPr marL="228600" indent="-228600" defTabSz="914400">
              <a:buFont typeface="Wingdings" pitchFamily="2" charset="2"/>
              <a:buChar char=""/>
              <a:defRPr sz="4400" cap="none">
                <a:uFill>
                  <a:solidFill>
                    <a:srgbClr val="000000"/>
                  </a:solidFill>
                </a:uFill>
                <a:latin typeface="Carlito" pitchFamily="1" charset="0"/>
                <a:ea typeface="Carlito" pitchFamily="1" charset="0"/>
                <a:cs typeface="Carlito" pitchFamily="1" charset="0"/>
              </a:defRPr>
            </a:pPr>
            <a:endParaRPr lang="de-DE" sz="2800" dirty="0"/>
          </a:p>
          <a:p>
            <a:pPr defTabSz="914400">
              <a:defRPr sz="4400" cap="none">
                <a:uFill>
                  <a:solidFill>
                    <a:srgbClr val="000000"/>
                  </a:solidFill>
                </a:uFill>
                <a:latin typeface="Carlito" pitchFamily="1" charset="0"/>
                <a:ea typeface="Carlito" pitchFamily="1" charset="0"/>
                <a:cs typeface="Carlito" pitchFamily="1" charset="0"/>
              </a:defRPr>
            </a:pPr>
            <a:r>
              <a:rPr lang="de-AT" sz="3600" dirty="0" err="1"/>
              <a:t>Szolgáltatásainkkal</a:t>
            </a:r>
            <a:r>
              <a:rPr lang="de-AT" sz="3600" dirty="0"/>
              <a:t> </a:t>
            </a:r>
            <a:r>
              <a:rPr lang="de-AT" sz="3600" dirty="0" err="1"/>
              <a:t>segítséget</a:t>
            </a:r>
            <a:r>
              <a:rPr lang="de-AT" sz="3600" dirty="0"/>
              <a:t> </a:t>
            </a:r>
            <a:r>
              <a:rPr lang="de-AT" sz="3600" dirty="0" err="1" smtClean="0"/>
              <a:t>nyújtunk</a:t>
            </a:r>
            <a:endParaRPr lang="de-AT" sz="3600" dirty="0"/>
          </a:p>
          <a:p>
            <a:pPr marL="457200" indent="-457200" defTabSz="914400">
              <a:buFont typeface="Wingdings" panose="05000000000000000000" pitchFamily="2" charset="2"/>
              <a:buChar char="§"/>
              <a:defRPr sz="4400" cap="none">
                <a:uFill>
                  <a:solidFill>
                    <a:srgbClr val="000000"/>
                  </a:solidFill>
                </a:uFill>
                <a:latin typeface="Carlito" pitchFamily="1" charset="0"/>
                <a:ea typeface="Carlito" pitchFamily="1" charset="0"/>
                <a:cs typeface="Carlito" pitchFamily="1" charset="0"/>
              </a:defRPr>
            </a:pPr>
            <a:r>
              <a:rPr lang="de-AT" sz="2800" dirty="0"/>
              <a:t> 	</a:t>
            </a:r>
            <a:r>
              <a:rPr lang="de-DE" sz="2800" dirty="0" smtClean="0"/>
              <a:t>A </a:t>
            </a:r>
            <a:r>
              <a:rPr lang="de-DE" sz="2800" dirty="0" err="1" smtClean="0"/>
              <a:t>fogyatékkal</a:t>
            </a:r>
            <a:r>
              <a:rPr lang="de-DE" sz="2800" dirty="0" smtClean="0"/>
              <a:t> </a:t>
            </a:r>
            <a:r>
              <a:rPr lang="de-DE" sz="2800" dirty="0" err="1" smtClean="0"/>
              <a:t>él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lang="de-DE" sz="2800" dirty="0" err="1" smtClean="0"/>
              <a:t>knek</a:t>
            </a:r>
            <a:endParaRPr lang="de-DE" sz="2800" dirty="0" smtClean="0"/>
          </a:p>
          <a:p>
            <a:pPr marL="457200" indent="-457200" defTabSz="914400">
              <a:buFont typeface="Wingdings" panose="05000000000000000000" pitchFamily="2" charset="2"/>
              <a:buChar char="§"/>
              <a:defRPr sz="4400" cap="none">
                <a:uFill>
                  <a:solidFill>
                    <a:srgbClr val="000000"/>
                  </a:solidFill>
                </a:uFill>
                <a:latin typeface="Carlito" pitchFamily="1" charset="0"/>
                <a:ea typeface="Carlito" pitchFamily="1" charset="0"/>
                <a:cs typeface="Carlito" pitchFamily="1" charset="0"/>
              </a:defRPr>
            </a:pPr>
            <a:r>
              <a:rPr lang="de-DE" sz="2800" dirty="0" smtClean="0"/>
              <a:t> 	A </a:t>
            </a:r>
            <a:r>
              <a:rPr lang="de-DE" sz="2800" dirty="0" err="1" smtClean="0"/>
              <a:t>gondozásra</a:t>
            </a:r>
            <a:r>
              <a:rPr lang="de-DE" sz="2800" dirty="0" smtClean="0"/>
              <a:t> </a:t>
            </a:r>
            <a:r>
              <a:rPr lang="de-DE" sz="2800" dirty="0" err="1" smtClean="0"/>
              <a:t>szorulóknak</a:t>
            </a:r>
            <a:endParaRPr lang="de-DE" sz="2800" dirty="0" smtClean="0"/>
          </a:p>
          <a:p>
            <a:pPr marL="571500" indent="-571500" defTabSz="914400">
              <a:buFont typeface="Wingdings" panose="05000000000000000000" pitchFamily="2" charset="2"/>
              <a:buChar char="§"/>
              <a:defRPr sz="4400" cap="none">
                <a:uFill>
                  <a:solidFill>
                    <a:srgbClr val="000000"/>
                  </a:solidFill>
                </a:uFill>
                <a:latin typeface="Carlito" pitchFamily="1" charset="0"/>
                <a:ea typeface="Carlito" pitchFamily="1" charset="0"/>
                <a:cs typeface="Carlito" pitchFamily="1" charset="0"/>
              </a:defRPr>
            </a:pPr>
            <a:r>
              <a:rPr lang="de-DE" sz="2800" dirty="0" smtClean="0"/>
              <a:t> 	A </a:t>
            </a:r>
            <a:r>
              <a:rPr lang="de-DE" sz="2800" dirty="0" err="1" smtClean="0"/>
              <a:t>szegénység</a:t>
            </a:r>
            <a:r>
              <a:rPr lang="de-DE" sz="2800" dirty="0" smtClean="0"/>
              <a:t> </a:t>
            </a:r>
            <a:r>
              <a:rPr lang="de-DE" sz="2800" dirty="0" err="1" smtClean="0"/>
              <a:t>által</a:t>
            </a:r>
            <a:r>
              <a:rPr lang="de-DE" sz="2800" dirty="0" smtClean="0"/>
              <a:t> </a:t>
            </a:r>
            <a:r>
              <a:rPr lang="de-DE" sz="2800" dirty="0" err="1" smtClean="0"/>
              <a:t>érintett</a:t>
            </a:r>
            <a:r>
              <a:rPr lang="de-DE" sz="2800" dirty="0" smtClean="0"/>
              <a:t> </a:t>
            </a:r>
            <a:r>
              <a:rPr lang="de-DE" sz="2800" dirty="0" err="1" smtClean="0"/>
              <a:t>embereknek</a:t>
            </a:r>
            <a:r>
              <a:rPr lang="de-DE" sz="2800" dirty="0" smtClean="0"/>
              <a:t> </a:t>
            </a:r>
            <a:r>
              <a:rPr lang="de-DE" sz="2800" dirty="0" err="1" smtClean="0"/>
              <a:t>itthon</a:t>
            </a:r>
            <a:r>
              <a:rPr lang="de-DE" sz="2800" dirty="0" smtClean="0"/>
              <a:t> </a:t>
            </a:r>
            <a:r>
              <a:rPr lang="de-DE" sz="2800" dirty="0" err="1" smtClean="0"/>
              <a:t>és</a:t>
            </a:r>
            <a:r>
              <a:rPr lang="de-DE" sz="2800" dirty="0" smtClean="0"/>
              <a:t> </a:t>
            </a:r>
            <a:r>
              <a:rPr lang="de-DE" sz="2800" dirty="0" err="1" smtClean="0"/>
              <a:t>külföldön</a:t>
            </a:r>
            <a:endParaRPr lang="de-DE" sz="2800" dirty="0" smtClean="0"/>
          </a:p>
          <a:p>
            <a:pPr marL="571500" indent="-571500" defTabSz="914400">
              <a:buFont typeface="Wingdings" panose="05000000000000000000" pitchFamily="2" charset="2"/>
              <a:buChar char="§"/>
              <a:defRPr sz="4400" cap="none">
                <a:uFill>
                  <a:solidFill>
                    <a:srgbClr val="000000"/>
                  </a:solidFill>
                </a:uFill>
                <a:latin typeface="Carlito" pitchFamily="1" charset="0"/>
                <a:ea typeface="Carlito" pitchFamily="1" charset="0"/>
                <a:cs typeface="Carlito" pitchFamily="1" charset="0"/>
              </a:defRPr>
            </a:pPr>
            <a:r>
              <a:rPr lang="de-DE" sz="2800" dirty="0" smtClean="0"/>
              <a:t> 	A </a:t>
            </a:r>
            <a:r>
              <a:rPr lang="de-DE" sz="2800" dirty="0" err="1" smtClean="0"/>
              <a:t>katasztrófavédelem</a:t>
            </a:r>
            <a:r>
              <a:rPr lang="de-DE" sz="2800" dirty="0" smtClean="0"/>
              <a:t> </a:t>
            </a:r>
            <a:r>
              <a:rPr lang="de-DE" sz="2800" dirty="0" err="1" smtClean="0"/>
              <a:t>területén</a:t>
            </a:r>
            <a:endParaRPr lang="de-DE" sz="2800" dirty="0" smtClean="0"/>
          </a:p>
          <a:p>
            <a:pPr marL="571500" indent="-571500" defTabSz="914400">
              <a:buFont typeface="Wingdings" panose="05000000000000000000" pitchFamily="2" charset="2"/>
              <a:buChar char="§"/>
              <a:defRPr sz="4400" cap="none">
                <a:uFill>
                  <a:solidFill>
                    <a:srgbClr val="000000"/>
                  </a:solidFill>
                </a:uFill>
                <a:latin typeface="Carlito" pitchFamily="1" charset="0"/>
                <a:ea typeface="Carlito" pitchFamily="1" charset="0"/>
                <a:cs typeface="Carlito" pitchFamily="1" charset="0"/>
              </a:defRPr>
            </a:pPr>
            <a:endParaRPr lang="de-DE" sz="2800" dirty="0"/>
          </a:p>
          <a:p>
            <a:pPr algn="ctr" defTabSz="914400">
              <a:defRPr sz="4400" cap="none">
                <a:uFill>
                  <a:solidFill>
                    <a:srgbClr val="000000"/>
                  </a:solidFill>
                </a:uFill>
                <a:latin typeface="Carlito" pitchFamily="1" charset="0"/>
                <a:ea typeface="Carlito" pitchFamily="1" charset="0"/>
                <a:cs typeface="Carlito" pitchFamily="1" charset="0"/>
              </a:defRPr>
            </a:pPr>
            <a:r>
              <a:rPr lang="hu-HU" sz="3200" dirty="0"/>
              <a:t>A Caritas tevékenysége jelentős mértékben támaszkodik az önkéntesek és a helyi közösségek támogatására</a:t>
            </a:r>
            <a:r>
              <a:rPr lang="hu-HU" sz="3200" dirty="0" smtClean="0"/>
              <a:t>.</a:t>
            </a:r>
            <a:endParaRPr lang="de-AT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b="1" cap="none"/>
            </a:pPr>
            <a:r>
              <a:t>A bécsi hajléktalanellátás</a:t>
            </a:r>
          </a:p>
        </p:txBody>
      </p:sp>
      <p:sp>
        <p:nvSpPr>
          <p:cNvPr id="3" name="Szövegdoboz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wAMAALYJAABARwAAthIAAAAAAAAmAAAACAAAAP//////////MAAAABQAAAAAAAAAAAD//wAAAQAAAP//AAABAA=="/>
              </a:ext>
            </a:extLst>
          </p:cNvSpPr>
          <p:nvPr/>
        </p:nvSpPr>
        <p:spPr>
          <a:xfrm>
            <a:off x="609600" y="1578610"/>
            <a:ext cx="10972800" cy="1463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rPr lang="de-DE" sz="3600" cap="none" dirty="0" err="1" smtClean="0"/>
              <a:t>Bécs</a:t>
            </a:r>
            <a:r>
              <a:rPr lang="de-DE" sz="3600" cap="none" dirty="0" smtClean="0"/>
              <a:t> </a:t>
            </a:r>
            <a:r>
              <a:rPr lang="de-DE" sz="3600" cap="none" dirty="0" err="1" smtClean="0"/>
              <a:t>városa</a:t>
            </a:r>
            <a:r>
              <a:rPr lang="de-DE" sz="3600" cap="none" dirty="0" smtClean="0"/>
              <a:t> </a:t>
            </a:r>
            <a:r>
              <a:rPr lang="de-DE" sz="3600" dirty="0" err="1" smtClean="0"/>
              <a:t>és</a:t>
            </a:r>
            <a:r>
              <a:rPr lang="de-DE" sz="3600" dirty="0" smtClean="0"/>
              <a:t> a </a:t>
            </a:r>
            <a:r>
              <a:rPr lang="de-DE" sz="3600" dirty="0" err="1" smtClean="0"/>
              <a:t>Bécsi</a:t>
            </a:r>
            <a:r>
              <a:rPr lang="de-DE" sz="3600" dirty="0" smtClean="0"/>
              <a:t> </a:t>
            </a:r>
            <a:r>
              <a:rPr lang="de-DE" sz="3600" dirty="0" err="1" smtClean="0"/>
              <a:t>Szociális</a:t>
            </a:r>
            <a:r>
              <a:rPr lang="de-DE" sz="3600" dirty="0" smtClean="0"/>
              <a:t> </a:t>
            </a:r>
            <a:r>
              <a:rPr lang="de-DE" sz="3600" dirty="0" err="1" smtClean="0"/>
              <a:t>Alap</a:t>
            </a:r>
            <a:r>
              <a:rPr lang="de-DE" sz="3600" dirty="0" smtClean="0"/>
              <a:t> (FSW), a </a:t>
            </a:r>
            <a:r>
              <a:rPr lang="de-DE" sz="3600" dirty="0" err="1" smtClean="0"/>
              <a:t>civil</a:t>
            </a:r>
            <a:r>
              <a:rPr lang="de-DE" sz="3600" dirty="0" smtClean="0"/>
              <a:t> </a:t>
            </a:r>
            <a:r>
              <a:rPr lang="de-DE" sz="3600" dirty="0" err="1" smtClean="0"/>
              <a:t>szervezetek</a:t>
            </a:r>
            <a:r>
              <a:rPr lang="de-DE" sz="3600" dirty="0" smtClean="0"/>
              <a:t>, </a:t>
            </a:r>
            <a:r>
              <a:rPr lang="de-DE" sz="3600" dirty="0" err="1" smtClean="0"/>
              <a:t>egyházak</a:t>
            </a:r>
            <a:r>
              <a:rPr lang="de-DE" sz="3600" dirty="0" smtClean="0"/>
              <a:t> </a:t>
            </a:r>
            <a:r>
              <a:rPr lang="de-DE" sz="3600" dirty="0" err="1" smtClean="0"/>
              <a:t>és</a:t>
            </a:r>
            <a:r>
              <a:rPr lang="de-DE" sz="3600" dirty="0" smtClean="0"/>
              <a:t> </a:t>
            </a:r>
            <a:r>
              <a:rPr lang="de-DE" sz="3600" dirty="0" err="1" smtClean="0"/>
              <a:t>magánkezdeményezések</a:t>
            </a:r>
            <a:r>
              <a:rPr lang="de-DE" sz="3600" dirty="0" smtClean="0"/>
              <a:t> </a:t>
            </a:r>
            <a:r>
              <a:rPr sz="3600" cap="none" dirty="0" smtClean="0"/>
              <a:t> </a:t>
            </a:r>
            <a:r>
              <a:rPr sz="3600" cap="none" dirty="0" err="1" smtClean="0"/>
              <a:t>együttműködésével</a:t>
            </a:r>
            <a:endParaRPr sz="4800" cap="none" dirty="0"/>
          </a:p>
          <a:p>
            <a:endParaRPr sz="4800" cap="none" dirty="0"/>
          </a:p>
        </p:txBody>
      </p:sp>
      <p:sp>
        <p:nvSpPr>
          <p:cNvPr id="4" name="Szövegdoboz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wAMAALQTAABARwAA7CUAAAAAAAAmAAAACAAAAP//////////MAAAABQAAAAAAAAAAAD//wAAAQAAAP//AAABAA=="/>
              </a:ext>
            </a:extLst>
          </p:cNvSpPr>
          <p:nvPr/>
        </p:nvSpPr>
        <p:spPr>
          <a:xfrm>
            <a:off x="786130" y="3716020"/>
            <a:ext cx="10972800" cy="2961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2" spcCol="215900" anchor="t"/>
          <a:lstStyle/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i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rPr dirty="0" err="1"/>
              <a:t>Átmeneti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krízisszállások</a:t>
            </a:r>
            <a:endParaRPr dirty="0"/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i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rPr dirty="0" err="1"/>
              <a:t>Egészségügyi</a:t>
            </a:r>
            <a:r>
              <a:rPr dirty="0"/>
              <a:t>, </a:t>
            </a:r>
            <a:r>
              <a:rPr dirty="0" err="1"/>
              <a:t>szociális</a:t>
            </a:r>
            <a:r>
              <a:rPr dirty="0"/>
              <a:t> </a:t>
            </a:r>
            <a:r>
              <a:rPr dirty="0" err="1"/>
              <a:t>ellátás</a:t>
            </a:r>
            <a:endParaRPr dirty="0"/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i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rPr dirty="0" err="1"/>
              <a:t>Állatorvosi</a:t>
            </a:r>
            <a:r>
              <a:rPr dirty="0"/>
              <a:t> </a:t>
            </a:r>
            <a:r>
              <a:rPr dirty="0" err="1"/>
              <a:t>ellátás</a:t>
            </a:r>
            <a:endParaRPr dirty="0"/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i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endParaRPr lang="de-DE" dirty="0" smtClean="0"/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i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endParaRPr lang="de-DE" dirty="0"/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i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rPr dirty="0" err="1" smtClean="0"/>
              <a:t>Szociális</a:t>
            </a:r>
            <a:r>
              <a:rPr dirty="0" smtClean="0"/>
              <a:t>-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információs</a:t>
            </a:r>
            <a:r>
              <a:rPr dirty="0"/>
              <a:t> </a:t>
            </a:r>
            <a:r>
              <a:rPr dirty="0" err="1"/>
              <a:t>tanácsadás</a:t>
            </a:r>
            <a:endParaRPr dirty="0"/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i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rPr dirty="0" err="1"/>
              <a:t>Drogprevenció</a:t>
            </a:r>
            <a:endParaRPr dirty="0"/>
          </a:p>
          <a:p>
            <a:pPr marL="0" marR="0" indent="0" algn="ctr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i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rPr dirty="0" err="1"/>
              <a:t>Ruha</a:t>
            </a:r>
            <a:r>
              <a:rPr dirty="0"/>
              <a:t>-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ételosztás</a:t>
            </a:r>
            <a:endParaRPr dirty="0"/>
          </a:p>
          <a:p>
            <a:endParaRPr dirty="0"/>
          </a:p>
        </p:txBody>
      </p:sp>
      <p:sp>
        <p:nvSpPr>
          <p:cNvPr id="5" name="Textfeld 4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cDAABgRQAAIww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502285"/>
            <a:ext cx="10363200" cy="1470660"/>
          </a:xfrm>
        </p:spPr>
        <p:txBody>
          <a:bodyPr/>
          <a:lstStyle/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A bécsi hajléktalanellátó rendszer a </a:t>
            </a:r>
          </a:p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Bécsi Szociális Alap (FSW) által támogatott</a:t>
            </a:r>
          </a:p>
        </p:txBody>
      </p:sp>
      <p:sp>
        <p:nvSpPr>
          <p:cNvPr id="3" name="DiaAl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MYQAACCRwAA2CYAABAAAAAmAAAACAAAAAE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609600" y="2726690"/>
            <a:ext cx="11014710" cy="3587750"/>
          </a:xfrm>
        </p:spPr>
        <p:txBody>
          <a:bodyPr/>
          <a:lstStyle/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 	Koordinál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72009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 	Együttműködik más segítőszervezetekkel 			  	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 	Hajléktalanokat Segítő Tanácsadó Központja 				(BZWO) dönt a hosszútávú támogatásról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GoEAABgRQAAdg0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717550"/>
            <a:ext cx="10363200" cy="1470660"/>
          </a:xfrm>
        </p:spPr>
        <p:txBody>
          <a:bodyPr/>
          <a:lstStyle/>
          <a:p>
            <a:pPr>
              <a:defRPr b="1" cap="none"/>
            </a:pPr>
            <a:r>
              <a:t>Ki jogosult az FSW által támogatott lakhatásra?</a:t>
            </a:r>
          </a:p>
        </p:txBody>
      </p:sp>
      <p:sp>
        <p:nvSpPr>
          <p:cNvPr id="3" name="DiaAl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TgEAADcRAACySQAASScAABAAAAAmAAAACAAAAAE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212090" y="2798445"/>
            <a:ext cx="11767820" cy="3587750"/>
          </a:xfrm>
        </p:spPr>
        <p:txBody>
          <a:bodyPr/>
          <a:lstStyle/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Bécsben hajléktalanná vált / E veszély fenyegeti / Nincs hol aludnia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Osztrák állampolgár / Tartós tartózkodási engedéllyel rendelkezik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Szociális nehézségekkel küzd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Lakhatási segítségre van szüksége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Motivált a helyzete változtatásában</a:t>
            </a:r>
          </a:p>
          <a:p>
            <a:pPr marL="0" marR="0" indent="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 cap="none">
                <a:solidFill>
                  <a:srgbClr val="181A1C"/>
                </a:solidFill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endParaRPr/>
          </a:p>
          <a:p>
            <a:endParaRPr/>
          </a:p>
        </p:txBody>
      </p:sp>
      <p:sp>
        <p:nvSpPr>
          <p:cNvPr id="4" name="Textfeld 3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u="sng" dirty="0" err="1"/>
              <a:t>Regisztrációs</a:t>
            </a:r>
            <a:r>
              <a:rPr lang="de-AT" b="1" u="sng" dirty="0"/>
              <a:t> </a:t>
            </a:r>
            <a:r>
              <a:rPr lang="de-AT" b="1" u="sng" dirty="0" err="1"/>
              <a:t>Igazolás</a:t>
            </a:r>
            <a:r>
              <a:rPr lang="de-AT" b="1" u="sng" dirty="0"/>
              <a:t> </a:t>
            </a:r>
            <a:r>
              <a:rPr lang="de-AT" dirty="0"/>
              <a:t/>
            </a:r>
            <a:br>
              <a:rPr lang="de-AT" dirty="0"/>
            </a:br>
            <a:r>
              <a:rPr lang="de-AT" b="1" u="sng" dirty="0"/>
              <a:t>(Anmeldebescheinigung)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140336" y="1531714"/>
            <a:ext cx="11911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3 hónapig </a:t>
            </a:r>
            <a:r>
              <a:rPr lang="de-DE" sz="3200" b="1" dirty="0" err="1" smtClean="0"/>
              <a:t>lehetséges</a:t>
            </a:r>
            <a:r>
              <a:rPr lang="de-DE" sz="3200" b="1" dirty="0" smtClean="0"/>
              <a:t> a </a:t>
            </a:r>
            <a:r>
              <a:rPr lang="hu-HU" sz="3200" b="1" dirty="0" smtClean="0"/>
              <a:t>minden </a:t>
            </a:r>
            <a:r>
              <a:rPr lang="hu-HU" sz="3200" b="1" dirty="0"/>
              <a:t>további </a:t>
            </a:r>
            <a:r>
              <a:rPr lang="hu-HU" sz="3200" b="1" dirty="0" smtClean="0"/>
              <a:t>nélkül</a:t>
            </a:r>
            <a:r>
              <a:rPr lang="de-DE" sz="3200" b="1" dirty="0" smtClean="0"/>
              <a:t>i</a:t>
            </a:r>
            <a:r>
              <a:rPr lang="hu-HU" sz="3200" b="1" dirty="0" smtClean="0"/>
              <a:t> tartózkod</a:t>
            </a:r>
            <a:r>
              <a:rPr lang="de-DE" sz="3200" b="1" dirty="0" err="1" smtClean="0"/>
              <a:t>ás</a:t>
            </a:r>
            <a:r>
              <a:rPr lang="hu-HU" sz="3200" b="1" dirty="0" smtClean="0"/>
              <a:t> </a:t>
            </a:r>
            <a:r>
              <a:rPr lang="hu-HU" sz="3200" b="1" dirty="0"/>
              <a:t>Ausztriában</a:t>
            </a:r>
            <a:endParaRPr lang="de-AT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140336" y="6363077"/>
            <a:ext cx="12051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AT" sz="2400" b="1" dirty="0"/>
              <a:t>5 </a:t>
            </a:r>
            <a:r>
              <a:rPr lang="de-AT" sz="2400" b="1" dirty="0" err="1"/>
              <a:t>év</a:t>
            </a:r>
            <a:r>
              <a:rPr lang="de-AT" sz="2400" b="1" dirty="0"/>
              <a:t> </a:t>
            </a:r>
            <a:r>
              <a:rPr lang="de-AT" sz="2400" b="1" dirty="0" err="1"/>
              <a:t>Ausztriában</a:t>
            </a:r>
            <a:r>
              <a:rPr lang="de-AT" sz="2400" b="1" dirty="0"/>
              <a:t> </a:t>
            </a:r>
            <a:r>
              <a:rPr lang="de-AT" sz="2400" b="1" dirty="0" err="1"/>
              <a:t>való</a:t>
            </a:r>
            <a:r>
              <a:rPr lang="de-AT" sz="2400" b="1" dirty="0"/>
              <a:t> </a:t>
            </a:r>
            <a:r>
              <a:rPr lang="de-AT" sz="2400" b="1" i="1" u="sng" dirty="0" err="1"/>
              <a:t>jogosult</a:t>
            </a:r>
            <a:r>
              <a:rPr lang="de-AT" sz="2400" b="1" dirty="0"/>
              <a:t> </a:t>
            </a:r>
            <a:r>
              <a:rPr lang="de-AT" sz="2400" b="1" dirty="0" err="1"/>
              <a:t>tartózkodás</a:t>
            </a:r>
            <a:r>
              <a:rPr lang="de-AT" sz="2400" b="1" dirty="0"/>
              <a:t> </a:t>
            </a:r>
            <a:r>
              <a:rPr lang="de-AT" sz="2400" b="1" dirty="0" err="1"/>
              <a:t>után</a:t>
            </a:r>
            <a:r>
              <a:rPr lang="de-AT" sz="2400" b="1" dirty="0"/>
              <a:t> </a:t>
            </a:r>
            <a:r>
              <a:rPr lang="de-AT" sz="2400" b="1" dirty="0" err="1"/>
              <a:t>igényelhető</a:t>
            </a:r>
            <a:r>
              <a:rPr lang="de-AT" sz="2400" b="1" dirty="0"/>
              <a:t> a „</a:t>
            </a:r>
            <a:r>
              <a:rPr lang="de-AT" sz="2400" b="1" dirty="0" err="1"/>
              <a:t>Tartós</a:t>
            </a:r>
            <a:r>
              <a:rPr lang="de-AT" sz="2400" b="1" dirty="0"/>
              <a:t> </a:t>
            </a:r>
            <a:r>
              <a:rPr lang="de-AT" sz="2400" b="1" dirty="0" err="1"/>
              <a:t>Tartózkodási</a:t>
            </a:r>
            <a:r>
              <a:rPr lang="de-AT" sz="2400" b="1" dirty="0"/>
              <a:t> </a:t>
            </a:r>
            <a:r>
              <a:rPr lang="de-AT" sz="2400" b="1" dirty="0" err="1"/>
              <a:t>Státusz</a:t>
            </a:r>
            <a:r>
              <a:rPr lang="de-AT" sz="2400" b="1" dirty="0"/>
              <a:t>“</a:t>
            </a:r>
            <a:endParaRPr lang="de-AT" sz="2400" dirty="0"/>
          </a:p>
        </p:txBody>
      </p:sp>
      <p:sp>
        <p:nvSpPr>
          <p:cNvPr id="7" name="Automatikus alakzat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A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iAMAAL4QAACHJAAAzxsAABAAAAAmAAAACAAAAP//////////MAAAABQAAAAAAAAAAAD//wAAAQAAAP//AAABAA=="/>
              </a:ext>
            </a:extLst>
          </p:cNvSpPr>
          <p:nvPr/>
        </p:nvSpPr>
        <p:spPr>
          <a:xfrm>
            <a:off x="140336" y="2559806"/>
            <a:ext cx="6170929" cy="3524129"/>
          </a:xfrm>
          <a:prstGeom prst="roundRect">
            <a:avLst>
              <a:gd name="adj" fmla="val 16667"/>
            </a:avLst>
          </a:prstGeom>
          <a:solidFill>
            <a:srgbClr val="909082">
              <a:alpha val="29000"/>
            </a:srgbClr>
          </a:solidFill>
          <a:ln w="12700" cap="flat" cmpd="sng" algn="ctr">
            <a:solidFill>
              <a:srgbClr val="E9DCB9"/>
            </a:solidFill>
            <a:prstDash val="solid"/>
            <a:headEnd type="none"/>
            <a:tailEnd type="none"/>
          </a:ln>
          <a:effectLst/>
        </p:spPr>
        <p:txBody>
          <a:bodyPr/>
          <a:lstStyle/>
          <a:p>
            <a:pPr algn="ctr"/>
            <a:r>
              <a:rPr lang="de-AT" sz="2400" b="1" u="sng" dirty="0"/>
              <a:t>3-HÓNAP TARTÓZKODÁS UTAN</a:t>
            </a:r>
            <a:endParaRPr lang="de-AT" sz="14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 err="1"/>
              <a:t>Szükséges</a:t>
            </a:r>
            <a:r>
              <a:rPr lang="de-DE" sz="2000" b="1" dirty="0"/>
              <a:t> a </a:t>
            </a:r>
            <a:r>
              <a:rPr lang="de-DE" sz="2000" b="1" dirty="0" err="1"/>
              <a:t>Regisztrációs</a:t>
            </a:r>
            <a:r>
              <a:rPr lang="de-DE" sz="2000" b="1" dirty="0"/>
              <a:t> </a:t>
            </a:r>
            <a:r>
              <a:rPr lang="de-DE" sz="2000" b="1" dirty="0" err="1"/>
              <a:t>Igazolás</a:t>
            </a:r>
            <a:endParaRPr lang="de-AT" sz="12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 err="1"/>
              <a:t>Regisztrált</a:t>
            </a:r>
            <a:r>
              <a:rPr lang="de-DE" sz="2000" b="1" dirty="0"/>
              <a:t> </a:t>
            </a:r>
            <a:r>
              <a:rPr lang="de-DE" sz="2000" b="1" dirty="0" err="1"/>
              <a:t>lakcím</a:t>
            </a:r>
            <a:endParaRPr lang="de-AT" sz="12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 err="1"/>
              <a:t>Igazolt</a:t>
            </a:r>
            <a:r>
              <a:rPr lang="de-DE" sz="2000" b="1" dirty="0"/>
              <a:t> </a:t>
            </a:r>
            <a:r>
              <a:rPr lang="de-DE" sz="2000" b="1" dirty="0" err="1"/>
              <a:t>jövedelem</a:t>
            </a:r>
            <a:endParaRPr lang="de-AT" sz="12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 err="1"/>
              <a:t>Egészségbiztosítás</a:t>
            </a:r>
            <a:endParaRPr lang="de-AT" sz="12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err="1"/>
              <a:t>Jogosultság</a:t>
            </a:r>
            <a:r>
              <a:rPr lang="de-AT" sz="2000" b="1" dirty="0"/>
              <a:t> a </a:t>
            </a:r>
            <a:r>
              <a:rPr lang="de-AT" sz="2000" b="1" dirty="0" err="1"/>
              <a:t>szociális</a:t>
            </a:r>
            <a:r>
              <a:rPr lang="de-AT" sz="2000" b="1" dirty="0"/>
              <a:t> </a:t>
            </a:r>
            <a:r>
              <a:rPr lang="de-AT" sz="2000" b="1" dirty="0" err="1"/>
              <a:t>támogatások</a:t>
            </a:r>
            <a:r>
              <a:rPr lang="de-AT" sz="2000" b="1" dirty="0"/>
              <a:t> </a:t>
            </a:r>
            <a:r>
              <a:rPr lang="de-AT" sz="2000" b="1" dirty="0" err="1"/>
              <a:t>egy</a:t>
            </a:r>
            <a:r>
              <a:rPr lang="de-AT" sz="2000" b="1" dirty="0"/>
              <a:t> </a:t>
            </a:r>
            <a:r>
              <a:rPr lang="de-DE" sz="2000" b="1" dirty="0" err="1"/>
              <a:t>részére</a:t>
            </a:r>
            <a:endParaRPr lang="de-AT" sz="12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/>
              <a:t>A </a:t>
            </a:r>
            <a:r>
              <a:rPr lang="de-AT" sz="2000" b="1" dirty="0" err="1"/>
              <a:t>státusz</a:t>
            </a:r>
            <a:r>
              <a:rPr lang="de-AT" sz="2000" b="1" dirty="0"/>
              <a:t> </a:t>
            </a:r>
            <a:r>
              <a:rPr lang="de-AT" sz="2000" b="1" dirty="0" err="1"/>
              <a:t>újra</a:t>
            </a:r>
            <a:r>
              <a:rPr lang="de-AT" sz="2000" b="1" dirty="0"/>
              <a:t> </a:t>
            </a:r>
            <a:r>
              <a:rPr lang="de-AT" sz="2000" b="1" dirty="0" err="1"/>
              <a:t>elveszíthető</a:t>
            </a:r>
            <a:r>
              <a:rPr lang="de-AT" sz="2000" b="1" dirty="0"/>
              <a:t> !</a:t>
            </a:r>
            <a:endParaRPr lang="de-AT" sz="1200" dirty="0"/>
          </a:p>
          <a:p>
            <a:endParaRPr lang="de-AT" dirty="0"/>
          </a:p>
        </p:txBody>
      </p:sp>
      <p:sp>
        <p:nvSpPr>
          <p:cNvPr id="8" name="Automatikus alakzat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QAAAA0AAAAAkAAAAEgAAACQAAAASAAAAAAAAAAAAAAAAAAAAAEAAABQAAAAhbacS3FV1T8AAAAAAADwv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iAMAAL4QAACHJAAAzxsAABAAAAAmAAAACAAAAP//////////MAAAABQAAAAAAAAAAAD//wAAAQAAAP//AAABAA=="/>
              </a:ext>
            </a:extLst>
          </p:cNvSpPr>
          <p:nvPr/>
        </p:nvSpPr>
        <p:spPr>
          <a:xfrm>
            <a:off x="6454775" y="2608932"/>
            <a:ext cx="5507355" cy="3475003"/>
          </a:xfrm>
          <a:prstGeom prst="roundRect">
            <a:avLst>
              <a:gd name="adj" fmla="val 16667"/>
            </a:avLst>
          </a:prstGeom>
          <a:solidFill>
            <a:srgbClr val="909082">
              <a:alpha val="29000"/>
            </a:srgbClr>
          </a:solidFill>
          <a:ln w="12700" cap="flat" cmpd="sng" algn="ctr">
            <a:solidFill>
              <a:srgbClr val="E9DCB9"/>
            </a:solidFill>
            <a:prstDash val="solid"/>
            <a:headEnd type="none"/>
            <a:tailEnd type="none"/>
          </a:ln>
          <a:effectLst/>
        </p:spPr>
        <p:txBody>
          <a:bodyPr/>
          <a:lstStyle/>
          <a:p>
            <a:pPr algn="ctr"/>
            <a:r>
              <a:rPr lang="de-AT" sz="2400" b="1" u="sng" dirty="0"/>
              <a:t>ENNEK HIÁNYÁBAN</a:t>
            </a:r>
            <a:endParaRPr lang="de-AT" sz="24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err="1"/>
              <a:t>Lesz</a:t>
            </a:r>
            <a:r>
              <a:rPr lang="de-AT" sz="2000" b="1" dirty="0"/>
              <a:t> / </a:t>
            </a:r>
            <a:r>
              <a:rPr lang="de-AT" sz="2000" b="1" dirty="0" err="1"/>
              <a:t>lehet</a:t>
            </a:r>
            <a:r>
              <a:rPr lang="de-AT" sz="2000" b="1" dirty="0"/>
              <a:t> a mi </a:t>
            </a:r>
            <a:r>
              <a:rPr lang="de-AT" sz="2000" b="1" dirty="0" err="1"/>
              <a:t>Kliensünk</a:t>
            </a:r>
            <a:r>
              <a:rPr lang="de-AT" sz="2000" b="1" dirty="0"/>
              <a:t>, a </a:t>
            </a:r>
            <a:r>
              <a:rPr lang="de-AT" sz="2000" b="1" dirty="0" err="1"/>
              <a:t>SoRüBe-ben</a:t>
            </a:r>
            <a:endParaRPr lang="de-AT" sz="20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err="1"/>
              <a:t>Elesik</a:t>
            </a:r>
            <a:r>
              <a:rPr lang="de-AT" sz="2000" b="1" dirty="0"/>
              <a:t> a </a:t>
            </a:r>
            <a:r>
              <a:rPr lang="de-AT" sz="2000" b="1" dirty="0" err="1"/>
              <a:t>szociális</a:t>
            </a:r>
            <a:r>
              <a:rPr lang="de-AT" sz="2000" b="1" dirty="0"/>
              <a:t> </a:t>
            </a:r>
            <a:r>
              <a:rPr lang="de-AT" sz="2000" b="1" dirty="0" err="1"/>
              <a:t>ellátásoktól</a:t>
            </a:r>
            <a:r>
              <a:rPr lang="de-AT" sz="2000" b="1" dirty="0"/>
              <a:t> </a:t>
            </a:r>
            <a:r>
              <a:rPr lang="de-AT" sz="2000" b="1" dirty="0" err="1"/>
              <a:t>és</a:t>
            </a:r>
            <a:r>
              <a:rPr lang="de-AT" sz="2000" b="1" dirty="0"/>
              <a:t> </a:t>
            </a:r>
            <a:r>
              <a:rPr lang="de-AT" sz="2000" b="1" dirty="0" err="1"/>
              <a:t>támogatásoktól</a:t>
            </a:r>
            <a:endParaRPr lang="de-AT" sz="20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err="1"/>
              <a:t>Az</a:t>
            </a:r>
            <a:r>
              <a:rPr lang="de-AT" sz="2000" b="1" dirty="0"/>
              <a:t> </a:t>
            </a:r>
            <a:r>
              <a:rPr lang="de-AT" sz="2000" b="1" dirty="0" err="1"/>
              <a:t>országból</a:t>
            </a:r>
            <a:r>
              <a:rPr lang="de-AT" sz="2000" b="1" dirty="0"/>
              <a:t> </a:t>
            </a:r>
            <a:r>
              <a:rPr lang="de-AT" sz="2000" b="1" dirty="0" err="1"/>
              <a:t>történő</a:t>
            </a:r>
            <a:r>
              <a:rPr lang="de-AT" sz="2000" b="1" dirty="0"/>
              <a:t> </a:t>
            </a:r>
            <a:r>
              <a:rPr lang="de-AT" sz="2000" b="1" dirty="0" err="1"/>
              <a:t>kiutasítás</a:t>
            </a:r>
            <a:r>
              <a:rPr lang="de-AT" sz="2000" b="1" dirty="0"/>
              <a:t> </a:t>
            </a:r>
            <a:r>
              <a:rPr lang="de-AT" sz="2000" b="1" dirty="0" err="1"/>
              <a:t>kockázata</a:t>
            </a:r>
            <a:endParaRPr lang="de-AT" sz="2000" dirty="0"/>
          </a:p>
          <a:p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4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b="1" cap="none"/>
            </a:pPr>
            <a:r>
              <a:t>A bécsi hajléktalanellátó rendszer felépítése</a:t>
            </a:r>
          </a:p>
        </p:txBody>
      </p:sp>
      <p:sp>
        <p:nvSpPr>
          <p:cNvPr id="3" name="Téglalap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wAMAACcKAAAcIQAAAxMAABAAAAAmAAAACAAAAP//////////MAAAABQAAAAAAAAAAAD//wAAAQAAAP//AAABAA=="/>
              </a:ext>
            </a:extLst>
          </p:cNvSpPr>
          <p:nvPr/>
        </p:nvSpPr>
        <p:spPr>
          <a:xfrm>
            <a:off x="609600" y="1650365"/>
            <a:ext cx="4772660" cy="1440180"/>
          </a:xfrm>
          <a:prstGeom prst="rect">
            <a:avLst/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Téglalap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wAMAAIYUAAAcIQAAYh0AABAAAAAmAAAACAAAAP//////////MAAAABQAAAAAAAAAAAD//wAAAQAAAP//AAABAA=="/>
              </a:ext>
            </a:extLst>
          </p:cNvSpPr>
          <p:nvPr/>
        </p:nvSpPr>
        <p:spPr>
          <a:xfrm>
            <a:off x="609600" y="3336290"/>
            <a:ext cx="4772660" cy="1440180"/>
          </a:xfrm>
          <a:prstGeom prst="rect">
            <a:avLst/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Téglalap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wAMAAOYeAAAcIQAAwicAABAAAAAmAAAACAAAAP//////////MAAAABQAAAAAAAAAAAD//wAAAQAAAP//AAABAA=="/>
              </a:ext>
            </a:extLst>
          </p:cNvSpPr>
          <p:nvPr/>
        </p:nvSpPr>
        <p:spPr>
          <a:xfrm>
            <a:off x="609600" y="5022850"/>
            <a:ext cx="4772660" cy="1440180"/>
          </a:xfrm>
          <a:prstGeom prst="rect">
            <a:avLst/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6" name="Téglalap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YCoAAOYeAABARwAAwicAABAAAAAmAAAACAAAAP//////////MAAAABQAAAAAAAAAAAD//wAAAQAAAP//AAABAA=="/>
              </a:ext>
            </a:extLst>
          </p:cNvSpPr>
          <p:nvPr/>
        </p:nvSpPr>
        <p:spPr>
          <a:xfrm>
            <a:off x="6888480" y="5022850"/>
            <a:ext cx="4693920" cy="1440180"/>
          </a:xfrm>
          <a:prstGeom prst="rect">
            <a:avLst/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7" name="Téglalap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YCoAABMKAABARwAA7xIAABAAAAAmAAAACAAAAP//////////MAAAABQAAAAAAAAAAAD//wAAAQAAAP//AAABAA=="/>
              </a:ext>
            </a:extLst>
          </p:cNvSpPr>
          <p:nvPr/>
        </p:nvSpPr>
        <p:spPr>
          <a:xfrm>
            <a:off x="6888480" y="1637665"/>
            <a:ext cx="4693920" cy="1440180"/>
          </a:xfrm>
          <a:prstGeom prst="rect">
            <a:avLst/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Téglalap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EAAAAAAAAAkJCCDH9/fwhHAAAAAAAAAAAAAAAAAAAAAAAAAAAAAAAAAAAAeAAAAAEAAABAAAAAAAAAAAAAAABaAAAAAAAAAAAAAAAAAAAAAAAAAAAAAAAAAAAAAAAAAAAAAAAAAAAAAAAAAAAAAAAAAAAAAAAAAAAAAAAAAAAAAAAAAAAAAAAAAAAAFAAAADwAAAABAAAAAAAAAOncuQkU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YCoAAEoUAABARwAAJh0AABAAAAAmAAAACAAAAP//////////MAAAABQAAAAAAAAAAAD//wAAAQAAAP//AAABAA=="/>
              </a:ext>
            </a:extLst>
          </p:cNvSpPr>
          <p:nvPr/>
        </p:nvSpPr>
        <p:spPr>
          <a:xfrm>
            <a:off x="6888480" y="3298190"/>
            <a:ext cx="4693920" cy="1440180"/>
          </a:xfrm>
          <a:prstGeom prst="rect">
            <a:avLst/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9" name="Szövegdoboz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ZwYAAAkLAAB1HgAAAw4AABAAAAAmAAAACAAAAP//////////MAAAABQAAAAAAAAAAAD//wAAAQAAAP//AAABAA=="/>
              </a:ext>
            </a:extLst>
          </p:cNvSpPr>
          <p:nvPr/>
        </p:nvSpPr>
        <p:spPr>
          <a:xfrm>
            <a:off x="1040765" y="1793875"/>
            <a:ext cx="3910330" cy="483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Éjszakai menedékhelyek</a:t>
            </a:r>
          </a:p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(Notschlafstellen)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  <a:endParaRPr/>
          </a:p>
        </p:txBody>
      </p:sp>
      <p:sp>
        <p:nvSpPr>
          <p:cNvPr id="10" name="Szövegdoboz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ei8AAAkLAADjQAAAAw4AABAAAAAmAAAACAAAAP//////////MAAAABQAAAAAAAAAAAD//wAAAQAAAP//AAABAA=="/>
              </a:ext>
            </a:extLst>
          </p:cNvSpPr>
          <p:nvPr/>
        </p:nvSpPr>
        <p:spPr>
          <a:xfrm>
            <a:off x="7717790" y="1793875"/>
            <a:ext cx="2830195" cy="483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 i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Esélyházak </a:t>
            </a:r>
          </a:p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 i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(Chancenhäusen)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  <a:endParaRPr/>
          </a:p>
        </p:txBody>
      </p:sp>
      <p:sp>
        <p:nvSpPr>
          <p:cNvPr id="11" name="Szövegdoboz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gwcAAKEVAABaHQAAmxgAABAAAAAmAAAACAAAAP//////////MAAAABQAAAAAAAAAAAD//wAAAQAAAP//AAABAA=="/>
              </a:ext>
            </a:extLst>
          </p:cNvSpPr>
          <p:nvPr/>
        </p:nvSpPr>
        <p:spPr>
          <a:xfrm>
            <a:off x="1221105" y="3515995"/>
            <a:ext cx="3550285" cy="483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Támogatott lakhatás</a:t>
            </a:r>
          </a:p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(Betreutes Wohnen)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  <a:endParaRPr/>
          </a:p>
        </p:txBody>
      </p:sp>
      <p:sp>
        <p:nvSpPr>
          <p:cNvPr id="12" name="Szövegdoboz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YCoAABgVAABARwAACxoAAAAAAAAmAAAACAAAAP//////////MAAAABQAAAAAAAAAAAD//wAAAQAAAP//AAABAA=="/>
              </a:ext>
            </a:extLst>
          </p:cNvSpPr>
          <p:nvPr/>
        </p:nvSpPr>
        <p:spPr>
          <a:xfrm>
            <a:off x="6888480" y="3429000"/>
            <a:ext cx="4693920" cy="8045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Nappali és éjszakai melegedők</a:t>
            </a:r>
          </a:p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(Tages-, Nachtzentren)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  <a:endParaRPr/>
          </a:p>
        </p:txBody>
      </p:sp>
      <p:sp>
        <p:nvSpPr>
          <p:cNvPr id="13" name="Szövegdoboz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wAMAAOYeAAAcIQAAqiAAABAAAAAmAAAACAAAAP//////////MAAAABQAAAAAAAAAAAD//wAAAQAAAP//AAABAA=="/>
              </a:ext>
            </a:extLst>
          </p:cNvSpPr>
          <p:nvPr/>
        </p:nvSpPr>
        <p:spPr>
          <a:xfrm>
            <a:off x="609600" y="5022850"/>
            <a:ext cx="4772660" cy="287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Támogatott lakhatási programok </a:t>
            </a:r>
          </a:p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speciális csoportoknak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  <a:endParaRPr/>
          </a:p>
        </p:txBody>
      </p:sp>
      <p:sp>
        <p:nvSpPr>
          <p:cNvPr id="14" name="Szövegdoboz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GxpZG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kJCCBX9/fwEAAAAAAAAAAAAAAAAAAAAAAAAAAAAAAAAAAAAAAAAAAOncuQJ/f38Ad3d3A8zMzADAwP8Af39/AAAAAAAAAAAAAAAAAAAAAAAAAAAAIQAAABgAAAAUAAAAYCoAAOcgAABARwAAwiUAAAAAAAAmAAAACAAAAP//////////MAAAABQAAAAAAAAAAAD//wAAAQAAAP//AAABAA=="/>
              </a:ext>
            </a:extLst>
          </p:cNvSpPr>
          <p:nvPr/>
        </p:nvSpPr>
        <p:spPr>
          <a:xfrm>
            <a:off x="6888480" y="5348605"/>
            <a:ext cx="4693920" cy="7893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ctr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 cap="none">
                <a:uFill>
                  <a:solidFill>
                    <a:srgbClr val="000000"/>
                  </a:solidFill>
                </a:uFill>
                <a:latin typeface="Helvetica" pitchFamily="1" charset="0"/>
                <a:ea typeface="Helvetica" pitchFamily="1" charset="0"/>
                <a:cs typeface="Helvetica" pitchFamily="1" charset="0"/>
              </a:defRPr>
            </a:pPr>
            <a:r>
              <a:t>Egészségügyi szolgáltatások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cap="none">
                <a:solidFill>
                  <a:srgbClr val="000000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  <a:endParaRPr/>
          </a:p>
        </p:txBody>
      </p:sp>
      <p:sp>
        <p:nvSpPr>
          <p:cNvPr id="15" name="Textfeld 14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Cím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AjXPZhMAAAAlAAAAZAAAAA0AAAAAkAAAAEgAAACQAAAASAAAAAAAAAAB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P0BAABgRQAACQs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323215"/>
            <a:ext cx="10363200" cy="1470660"/>
          </a:xfrm>
        </p:spPr>
        <p:txBody>
          <a:bodyPr/>
          <a:lstStyle/>
          <a:p>
            <a:pPr>
              <a:defRPr b="1" cap="none"/>
            </a:pPr>
            <a:r>
              <a:t>Tanácsadó Irodánk</a:t>
            </a:r>
          </a:p>
          <a:p>
            <a:pPr>
              <a:defRPr b="1" i="1" cap="none"/>
            </a:pPr>
            <a:r>
              <a:t>a SoRüBe bemutatása</a:t>
            </a:r>
          </a:p>
        </p:txBody>
      </p:sp>
      <p:pic>
        <p:nvPicPr>
          <p:cNvPr id="3" name="Kép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AjXPZhMAAAAlAAAAEQAAAC0AAAAAkAAAAEgAAACQAAAASAAAAAAAAAAAAAAAAAAAAAEAAABQAAAAAAAAAAAA4D8AAAAAAADgPwAAAAAAAOA/AAAAAAAA4D8AAAAAAADgPwAAAAAAAOA/AAAAAAAA4D8AAAAAAADgPwAAAAAAAOA/AAAAAAAA4D8CAAAAjAAAAAAAAAAAAAAAkJCCDH9/fwgAAAAAAAAAAAAAAAAAAAAAAAAAAAAAAAAAAAAAZAAAAAEAAABAAAAAAAAAAAAAAAAAAAAAAAAAAAAAAAAAAAAAAAAAAAAAAAAAAAAAAAAAAAAAAAAAAAAAAAAAAAAAAAAAAAAAAAAAAAAAAAAAAAAAAAAAAAAAAAAAAAAAFAAAADwAAAAAAAAAAAAAAOncuQ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AcAAAA4AAAAAAAAAAAAAAAAAAAA////AAAAAAAAAAAAAAAAAAAAAAAAAAAAAAAAAAAAAABkAAAAZAAAAAAAAAAjAAAABAAAAGQAAAAXAAAAFAAAAAAAAAAAAAAA/38AAP9/AAAAAAAACQAAAAQAAAACAAI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oOAABzDwAA1jwAAGcm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302510" y="2511425"/>
            <a:ext cx="7586980" cy="37312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10377905" y="0"/>
            <a:ext cx="179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000000"/>
                </a:solidFill>
                <a:latin typeface="Helvetica for Caritas" panose="020B0303020202020204" pitchFamily="34" charset="0"/>
              </a:rPr>
              <a:t>Caritas</a:t>
            </a:r>
          </a:p>
          <a:p>
            <a:pPr algn="r"/>
            <a:r>
              <a:rPr lang="de-DE" sz="1400" dirty="0" smtClean="0">
                <a:solidFill>
                  <a:srgbClr val="FF0000"/>
                </a:solidFill>
                <a:latin typeface="Helvetica for Caritas" panose="020B0303020202020204" pitchFamily="34" charset="0"/>
              </a:rPr>
              <a:t>Hilfe in Not</a:t>
            </a:r>
            <a:endParaRPr lang="de-AT" sz="1400" dirty="0">
              <a:solidFill>
                <a:srgbClr val="FF0000"/>
              </a:solidFill>
              <a:latin typeface="Helvetica for Caritas" panose="020B03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E9DCB9"/>
      </a:dk1>
      <a:lt1>
        <a:srgbClr val="7F7F7F"/>
      </a:lt1>
      <a:dk2>
        <a:srgbClr val="FFCC66"/>
      </a:dk2>
      <a:lt2>
        <a:srgbClr val="777777"/>
      </a:lt2>
      <a:accent1>
        <a:srgbClr val="909082"/>
      </a:accent1>
      <a:accent2>
        <a:srgbClr val="809EA8"/>
      </a:accent2>
      <a:accent3>
        <a:srgbClr val="A07E88"/>
      </a:accent3>
      <a:accent4>
        <a:srgbClr val="C05E68"/>
      </a:accent4>
      <a:accent5>
        <a:srgbClr val="E03E48"/>
      </a:accent5>
      <a:accent6>
        <a:srgbClr val="FF1E28"/>
      </a:accent6>
      <a:hlink>
        <a:srgbClr val="FFCC66"/>
      </a:hlink>
      <a:folHlink>
        <a:srgbClr val="E9DCB9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E9DCB9"/>
        </a:dk1>
        <a:lt1>
          <a:srgbClr val="7F7F7F"/>
        </a:lt1>
        <a:dk2>
          <a:srgbClr val="FFCC66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D9"/>
        </a:dk1>
        <a:lt1>
          <a:srgbClr val="7F7F7F"/>
        </a:lt1>
        <a:dk2>
          <a:srgbClr val="FFC8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7F7F7F"/>
        </a:lt1>
        <a:dk2>
          <a:srgbClr val="8DC6FF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CCCCCC"/>
        </a:dk1>
        <a:lt1>
          <a:srgbClr val="7F7F7F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7F7F7F"/>
        </a:lt1>
        <a:dk2>
          <a:srgbClr val="CC3300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7F7F7F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7F7F7F"/>
        </a:lt1>
        <a:dk2>
          <a:srgbClr val="72D672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7F7F7F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7F7F7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7F7F7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E9DCB9"/>
        </a:dk1>
        <a:lt1>
          <a:srgbClr val="7F7F7F"/>
        </a:lt1>
        <a:dk2>
          <a:srgbClr val="FFCC66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D9"/>
        </a:dk1>
        <a:lt1>
          <a:srgbClr val="7F7F7F"/>
        </a:lt1>
        <a:dk2>
          <a:srgbClr val="FFC8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D9"/>
        </a:dk1>
        <a:lt1>
          <a:srgbClr val="7F7F7F"/>
        </a:lt1>
        <a:dk2>
          <a:srgbClr val="FFC8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E9DCB9"/>
      </a:dk1>
      <a:lt1>
        <a:srgbClr val="7F7F7F"/>
      </a:lt1>
      <a:dk2>
        <a:srgbClr val="FFCC66"/>
      </a:dk2>
      <a:lt2>
        <a:srgbClr val="777777"/>
      </a:lt2>
      <a:accent1>
        <a:srgbClr val="909082"/>
      </a:accent1>
      <a:accent2>
        <a:srgbClr val="809EA8"/>
      </a:accent2>
      <a:accent3>
        <a:srgbClr val="A07E88"/>
      </a:accent3>
      <a:accent4>
        <a:srgbClr val="C05E68"/>
      </a:accent4>
      <a:accent5>
        <a:srgbClr val="E03E48"/>
      </a:accent5>
      <a:accent6>
        <a:srgbClr val="FF1E28"/>
      </a:accent6>
      <a:hlink>
        <a:srgbClr val="FFCC66"/>
      </a:hlink>
      <a:folHlink>
        <a:srgbClr val="E9DCB9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E9DCB9"/>
        </a:dk1>
        <a:lt1>
          <a:srgbClr val="7F7F7F"/>
        </a:lt1>
        <a:dk2>
          <a:srgbClr val="FFCC66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D9"/>
        </a:dk1>
        <a:lt1>
          <a:srgbClr val="7F7F7F"/>
        </a:lt1>
        <a:dk2>
          <a:srgbClr val="FFC8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7F7F7F"/>
        </a:lt1>
        <a:dk2>
          <a:srgbClr val="8DC6FF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CCCCCC"/>
        </a:dk1>
        <a:lt1>
          <a:srgbClr val="7F7F7F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7F7F7F"/>
        </a:lt1>
        <a:dk2>
          <a:srgbClr val="CC3300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7F7F7F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7F7F7F"/>
        </a:lt1>
        <a:dk2>
          <a:srgbClr val="72D672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7F7F7F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7F7F7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7F7F7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E9DCB9"/>
        </a:dk1>
        <a:lt1>
          <a:srgbClr val="7F7F7F"/>
        </a:lt1>
        <a:dk2>
          <a:srgbClr val="FFCC66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D9"/>
        </a:dk1>
        <a:lt1>
          <a:srgbClr val="7F7F7F"/>
        </a:lt1>
        <a:dk2>
          <a:srgbClr val="FFC8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D9"/>
        </a:dk1>
        <a:lt1>
          <a:srgbClr val="7F7F7F"/>
        </a:lt1>
        <a:dk2>
          <a:srgbClr val="FFC8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1081</Words>
  <Application>Microsoft Office PowerPoint</Application>
  <PresentationFormat>Szélesvásznú</PresentationFormat>
  <Paragraphs>247</Paragraphs>
  <Slides>24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24</vt:i4>
      </vt:variant>
    </vt:vector>
  </HeadingPairs>
  <TitlesOfParts>
    <vt:vector size="36" baseType="lpstr">
      <vt:lpstr>SimSun</vt:lpstr>
      <vt:lpstr>Arial</vt:lpstr>
      <vt:lpstr>Basic Roman</vt:lpstr>
      <vt:lpstr>Basic Sans</vt:lpstr>
      <vt:lpstr>Calibri</vt:lpstr>
      <vt:lpstr>Carlito</vt:lpstr>
      <vt:lpstr>Helvetica</vt:lpstr>
      <vt:lpstr>Helvetica for Caritas</vt:lpstr>
      <vt:lpstr>Times New Roman</vt:lpstr>
      <vt:lpstr>Wingdings</vt:lpstr>
      <vt:lpstr>Presentation</vt:lpstr>
      <vt:lpstr>Presentation</vt:lpstr>
      <vt:lpstr>Hajkéktalanellátás Bécsben</vt:lpstr>
      <vt:lpstr>Az előadás tartalma</vt:lpstr>
      <vt:lpstr>A Caritas, mint professzionális civil szervezet</vt:lpstr>
      <vt:lpstr>A bécsi hajléktalanellátás</vt:lpstr>
      <vt:lpstr>A bécsi hajléktalanellátó rendszer a  Bécsi Szociális Alap (FSW) által támogatott</vt:lpstr>
      <vt:lpstr>Ki jogosult az FSW által támogatott lakhatásra?</vt:lpstr>
      <vt:lpstr>Regisztrációs Igazolás  (Anmeldebescheinigung)</vt:lpstr>
      <vt:lpstr>A bécsi hajléktalanellátó rendszer felépítése</vt:lpstr>
      <vt:lpstr>Tanácsadó Irodánk a SoRüBe bemutatása</vt:lpstr>
      <vt:lpstr>Szociális és Visszatérési Tanácsadás Uniós Polgárok Számára</vt:lpstr>
      <vt:lpstr>Kik a Klienseink?</vt:lpstr>
      <vt:lpstr>Szolgáltatásaink</vt:lpstr>
      <vt:lpstr>Szolgáltatásaink</vt:lpstr>
      <vt:lpstr>A 2023-as év egyenlege</vt:lpstr>
      <vt:lpstr>Téli Csomag - Winterpaket</vt:lpstr>
      <vt:lpstr>Az utoló két Téli Csomag számokban Klienskontaktok</vt:lpstr>
      <vt:lpstr>A Téli Szükségszálláson tartózkodás időtartama  Klienscsoportok</vt:lpstr>
      <vt:lpstr>A 3-Hónapos Szabály</vt:lpstr>
      <vt:lpstr>Segítség a hazatérésben</vt:lpstr>
      <vt:lpstr>A Téli Csomag után</vt:lpstr>
      <vt:lpstr>Az árnyoldalak Tévhitek, elvárások</vt:lpstr>
      <vt:lpstr>Tragikus, de sajnos tipikus</vt:lpstr>
      <vt:lpstr>Köszönöm a figyelmet!</vt:lpstr>
      <vt:lpstr>Forrás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Hajkéktalanellátás Bécsben</dc:title>
  <dc:subject/>
  <dc:creator>Orsolya Schmidt</dc:creator>
  <cp:keywords/>
  <dc:description/>
  <cp:lastModifiedBy>agi</cp:lastModifiedBy>
  <cp:revision>12</cp:revision>
  <dcterms:created xsi:type="dcterms:W3CDTF">2019-09-05T14:11:41Z</dcterms:created>
  <dcterms:modified xsi:type="dcterms:W3CDTF">2024-09-02T10:23:43Z</dcterms:modified>
</cp:coreProperties>
</file>