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79" r:id="rId2"/>
    <p:sldId id="351" r:id="rId3"/>
    <p:sldId id="324" r:id="rId4"/>
    <p:sldId id="325" r:id="rId5"/>
    <p:sldId id="326" r:id="rId6"/>
    <p:sldId id="327" r:id="rId7"/>
    <p:sldId id="328" r:id="rId8"/>
    <p:sldId id="329" r:id="rId9"/>
    <p:sldId id="353" r:id="rId10"/>
    <p:sldId id="330" r:id="rId11"/>
    <p:sldId id="331" r:id="rId12"/>
    <p:sldId id="332" r:id="rId13"/>
    <p:sldId id="333" r:id="rId14"/>
    <p:sldId id="354" r:id="rId15"/>
    <p:sldId id="336" r:id="rId16"/>
    <p:sldId id="355" r:id="rId17"/>
    <p:sldId id="338" r:id="rId18"/>
    <p:sldId id="356" r:id="rId19"/>
    <p:sldId id="340" r:id="rId20"/>
    <p:sldId id="341" r:id="rId21"/>
    <p:sldId id="342" r:id="rId22"/>
    <p:sldId id="343" r:id="rId23"/>
    <p:sldId id="344" r:id="rId24"/>
    <p:sldId id="346" r:id="rId25"/>
    <p:sldId id="348" r:id="rId26"/>
    <p:sldId id="349" r:id="rId27"/>
    <p:sldId id="350" r:id="rId28"/>
    <p:sldId id="352" r:id="rId29"/>
  </p:sldIdLst>
  <p:sldSz cx="12192000" cy="6858000"/>
  <p:notesSz cx="6797675" cy="9926638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2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/>
              <a:t>Mennyire tartja </a:t>
            </a:r>
            <a:r>
              <a:rPr lang="hu-HU" b="1" dirty="0"/>
              <a:t>megfelelő mennyiségűnek az egy főre jutó ételadagokat </a:t>
            </a:r>
            <a:r>
              <a:rPr lang="hu-HU" dirty="0"/>
              <a:t>az ügyfélkör visszajelzései alapján?</a:t>
            </a:r>
          </a:p>
        </c:rich>
      </c:tx>
      <c:layout/>
      <c:overlay val="0"/>
      <c:spPr>
        <a:noFill/>
        <a:ln>
          <a:solidFill>
            <a:srgbClr val="00206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'[RSZTOP étkezési csomagokhoz kapcsolódó elégedettségi felmérés (válaszok).xlsx]Diagram adattábla'!$A$3</c:f>
              <c:strCache>
                <c:ptCount val="1"/>
                <c:pt idx="0">
                  <c:v>Mennyire tartja megfelelő mennyiségűnek az egy főre jutó ételadagokat az ügyfélkör visszajelzései alapján?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'[RSZTOP étkezési csomagokhoz kapcsolódó elégedettségi felmérés (válaszok).xlsx]Diagram adattábla'!$B$2:$F$2</c:f>
              <c:strCache>
                <c:ptCount val="5"/>
                <c:pt idx="0">
                  <c:v>Éjjeli menedékhely</c:v>
                </c:pt>
                <c:pt idx="1">
                  <c:v>Átmeneti szálló</c:v>
                </c:pt>
                <c:pt idx="2">
                  <c:v>Nappali melegedő</c:v>
                </c:pt>
                <c:pt idx="3">
                  <c:v>Integrált</c:v>
                </c:pt>
                <c:pt idx="4">
                  <c:v>Országos</c:v>
                </c:pt>
              </c:strCache>
            </c:strRef>
          </c:cat>
          <c:val>
            <c:numRef>
              <c:f>'[RSZTOP étkezési csomagokhoz kapcsolódó elégedettségi felmérés (válaszok).xlsx]Diagram adattábla'!$B$3:$F$3</c:f>
              <c:numCache>
                <c:formatCode>0.0</c:formatCode>
                <c:ptCount val="5"/>
                <c:pt idx="0">
                  <c:v>4.4482758620689653</c:v>
                </c:pt>
                <c:pt idx="1">
                  <c:v>3.8181818181818183</c:v>
                </c:pt>
                <c:pt idx="2">
                  <c:v>3.75</c:v>
                </c:pt>
                <c:pt idx="3">
                  <c:v>4.5714285714285712</c:v>
                </c:pt>
                <c:pt idx="4">
                  <c:v>4.2574257425742577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AF-4FAB-83C8-6C8AF5FCD3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605072976"/>
        <c:axId val="605069368"/>
      </c:barChart>
      <c:catAx>
        <c:axId val="605072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05069368"/>
        <c:crosses val="autoZero"/>
        <c:auto val="1"/>
        <c:lblAlgn val="ctr"/>
        <c:lblOffset val="100"/>
        <c:noMultiLvlLbl val="0"/>
      </c:catAx>
      <c:valAx>
        <c:axId val="605069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6050729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>
      <a:solidFill>
        <a:srgbClr val="002060"/>
      </a:solidFill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/>
              <a:t>III. RSZTOP Projektiordával való együttműködésre vonatkozó kérdések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Minőség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Országos</c:v>
              </c:pt>
            </c:strLit>
          </c:cat>
          <c:val>
            <c:numRef>
              <c:f>'[RSZTOP étkezési csomagokhoz kapcsolódó elégedettségi felmérés (válaszok).xlsx]Diagram adattábla'!$F$19</c:f>
              <c:numCache>
                <c:formatCode>0.0</c:formatCode>
                <c:ptCount val="1"/>
                <c:pt idx="0">
                  <c:v>5.6237623762376234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1A-4D86-BD2B-BCD9A74F6C00}"/>
            </c:ext>
          </c:extLst>
        </c:ser>
        <c:ser>
          <c:idx val="1"/>
          <c:order val="1"/>
          <c:tx>
            <c:v>Gyakoriság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'[RSZTOP étkezési csomagokhoz kapcsolódó elégedettségi felmérés (válaszok).xlsx]Diagram adattábla'!$F$20</c:f>
              <c:numCache>
                <c:formatCode>0.0</c:formatCode>
                <c:ptCount val="1"/>
                <c:pt idx="0">
                  <c:v>5.5742574257425739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1A-4D86-BD2B-BCD9A74F6C00}"/>
            </c:ext>
          </c:extLst>
        </c:ser>
        <c:ser>
          <c:idx val="2"/>
          <c:order val="2"/>
          <c:tx>
            <c:v>Adatszolgáltatás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'[RSZTOP étkezési csomagokhoz kapcsolódó elégedettségi felmérés (válaszok).xlsx]Diagram adattábla'!$F$21</c:f>
              <c:numCache>
                <c:formatCode>0.0</c:formatCode>
                <c:ptCount val="1"/>
                <c:pt idx="0">
                  <c:v>4.8019801980198018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1A-4D86-BD2B-BCD9A74F6C00}"/>
            </c:ext>
          </c:extLst>
        </c:ser>
        <c:ser>
          <c:idx val="3"/>
          <c:order val="3"/>
          <c:tx>
            <c:v>Problémakezelés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'[RSZTOP étkezési csomagokhoz kapcsolódó elégedettségi felmérés (válaszok).xlsx]Diagram adattábla'!$F$22</c:f>
              <c:numCache>
                <c:formatCode>0.0</c:formatCode>
                <c:ptCount val="1"/>
                <c:pt idx="0">
                  <c:v>5.5247524752475243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1A-4D86-BD2B-BCD9A74F6C00}"/>
            </c:ext>
          </c:extLst>
        </c:ser>
        <c:ser>
          <c:idx val="4"/>
          <c:order val="4"/>
          <c:tx>
            <c:v>Helyszíni ellenőrzés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'[RSZTOP étkezési csomagokhoz kapcsolódó elégedettségi felmérés (válaszok).xlsx]Diagram adattábla'!$F$23</c:f>
              <c:numCache>
                <c:formatCode>0.0</c:formatCode>
                <c:ptCount val="1"/>
                <c:pt idx="0">
                  <c:v>5.1287128712871288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51A-4D86-BD2B-BCD9A74F6C0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4768624"/>
        <c:axId val="344772232"/>
      </c:barChart>
      <c:catAx>
        <c:axId val="34476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4772232"/>
        <c:crosses val="autoZero"/>
        <c:auto val="1"/>
        <c:lblAlgn val="ctr"/>
        <c:lblOffset val="100"/>
        <c:noMultiLvlLbl val="0"/>
      </c:catAx>
      <c:valAx>
        <c:axId val="344772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4768624"/>
        <c:crosses val="autoZero"/>
        <c:crossBetween val="between"/>
      </c:valAx>
      <c:spPr>
        <a:solidFill>
          <a:schemeClr val="accent6">
            <a:lumMod val="20000"/>
            <a:lumOff val="80000"/>
          </a:schemeClr>
        </a:solidFill>
        <a:ln>
          <a:solidFill>
            <a:srgbClr val="002060"/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/>
              <a:t>IV. Összességében </a:t>
            </a:r>
            <a:r>
              <a:rPr lang="hu-HU" b="1" dirty="0"/>
              <a:t>mennyire elégíti ki a napi étkezési csomag mennyisége a hajléktalanellátó intézmény szolgáltatásait </a:t>
            </a:r>
            <a:r>
              <a:rPr lang="hu-HU" b="1" dirty="0" smtClean="0"/>
              <a:t>igénybe-vevő </a:t>
            </a:r>
            <a:r>
              <a:rPr lang="hu-HU" b="1" dirty="0"/>
              <a:t>ügyfélkör igényeit</a:t>
            </a:r>
            <a:r>
              <a:rPr lang="hu-HU" dirty="0"/>
              <a:t>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'[RSZTOP étkezési csomagokhoz kapcsolódó elégedettségi felmérés (válaszok).xlsx]Diagram adattábla'!$A$24</c:f>
              <c:strCache>
                <c:ptCount val="1"/>
                <c:pt idx="0">
                  <c:v>Összességében mennyire elégíti ki a napi étkezési csomag mennyisége a hajléktalanellátó intézmény szolgáltatásait igénybevevő ügyfélkör igényeit?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'[RSZTOP étkezési csomagokhoz kapcsolódó elégedettségi felmérés (válaszok).xlsx]Diagram adattábla'!$B$2:$F$2</c:f>
              <c:strCache>
                <c:ptCount val="5"/>
                <c:pt idx="0">
                  <c:v>Éjjeli menedékhely</c:v>
                </c:pt>
                <c:pt idx="1">
                  <c:v>Átmeneti szálló</c:v>
                </c:pt>
                <c:pt idx="2">
                  <c:v>Nappali melegedő</c:v>
                </c:pt>
                <c:pt idx="3">
                  <c:v>Integrált</c:v>
                </c:pt>
                <c:pt idx="4">
                  <c:v>Országos</c:v>
                </c:pt>
              </c:strCache>
            </c:strRef>
          </c:cat>
          <c:val>
            <c:numRef>
              <c:f>'[RSZTOP étkezési csomagokhoz kapcsolódó elégedettségi felmérés (válaszok).xlsx]Diagram adattábla'!$B$24:$F$24</c:f>
              <c:numCache>
                <c:formatCode>0.0</c:formatCode>
                <c:ptCount val="5"/>
                <c:pt idx="0">
                  <c:v>5.2068965517241379</c:v>
                </c:pt>
                <c:pt idx="1">
                  <c:v>4.7878787878787881</c:v>
                </c:pt>
                <c:pt idx="2">
                  <c:v>4</c:v>
                </c:pt>
                <c:pt idx="3">
                  <c:v>5.0857142857142854</c:v>
                </c:pt>
                <c:pt idx="4">
                  <c:v>4.9801980198019802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D0-4C9D-B077-3C8B7981C7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5794592"/>
        <c:axId val="335795248"/>
      </c:barChart>
      <c:catAx>
        <c:axId val="335794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35795248"/>
        <c:crosses val="autoZero"/>
        <c:auto val="1"/>
        <c:lblAlgn val="ctr"/>
        <c:lblOffset val="100"/>
        <c:noMultiLvlLbl val="0"/>
      </c:catAx>
      <c:valAx>
        <c:axId val="335795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35794592"/>
        <c:crosses val="autoZero"/>
        <c:crossBetween val="between"/>
      </c:valAx>
      <c:spPr>
        <a:noFill/>
        <a:ln>
          <a:solidFill>
            <a:srgbClr val="002060"/>
          </a:solidFill>
        </a:ln>
        <a:effectLst/>
      </c:spPr>
    </c:plotArea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>
      <a:solidFill>
        <a:srgbClr val="002060"/>
      </a:solidFill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/>
              <a:t>IV. Összességében </a:t>
            </a:r>
            <a:r>
              <a:rPr lang="hu-HU" b="1" dirty="0"/>
              <a:t>mennyire elégíti ki a napi étkezési csomag mennyisége a hajléktalanellátó intézmény szolgáltatásait </a:t>
            </a:r>
            <a:r>
              <a:rPr lang="hu-HU" b="1" dirty="0" smtClean="0"/>
              <a:t>igénybe-vevő </a:t>
            </a:r>
            <a:r>
              <a:rPr lang="hu-HU" b="1" dirty="0"/>
              <a:t>ügyfélkör igényeit</a:t>
            </a:r>
            <a:r>
              <a:rPr lang="hu-HU" dirty="0"/>
              <a:t>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'[RSZTOP étkezési csomagokhoz kapcsolódó elégedettségi felmérés (válaszok).xlsx]Diagram adattábla'!$A$55</c:f>
              <c:strCache>
                <c:ptCount val="1"/>
                <c:pt idx="0">
                  <c:v>Összességében mennyire elégíti ki a napi étkezési csomag mennyisége a hajléktalanellátó intézmény szolgáltatásait igénybevevő ügyfélkör igényeit?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</c:spPr>
          <c:invertIfNegative val="0"/>
          <c:cat>
            <c:strRef>
              <c:f>'[RSZTOP étkezési csomagokhoz kapcsolódó elégedettségi felmérés (válaszok).xlsx]Diagram adattábla'!$B$33:$I$33</c:f>
              <c:strCache>
                <c:ptCount val="8"/>
                <c:pt idx="0">
                  <c:v>Közép-magyarországi régió</c:v>
                </c:pt>
                <c:pt idx="1">
                  <c:v>Közép-dunántúli régió</c:v>
                </c:pt>
                <c:pt idx="2">
                  <c:v>Dél-dunántúli régió</c:v>
                </c:pt>
                <c:pt idx="3">
                  <c:v>Nyugat-dunántúli régió</c:v>
                </c:pt>
                <c:pt idx="4">
                  <c:v>Észak-magyarországi régió</c:v>
                </c:pt>
                <c:pt idx="5">
                  <c:v>Észak-alföldi régió</c:v>
                </c:pt>
                <c:pt idx="6">
                  <c:v>Dél-alföldi régió</c:v>
                </c:pt>
                <c:pt idx="7">
                  <c:v>Országos</c:v>
                </c:pt>
              </c:strCache>
            </c:strRef>
          </c:cat>
          <c:val>
            <c:numRef>
              <c:f>'[RSZTOP étkezési csomagokhoz kapcsolódó elégedettségi felmérés (válaszok).xlsx]Diagram adattábla'!$B$55:$I$55</c:f>
              <c:numCache>
                <c:formatCode>0.0</c:formatCode>
                <c:ptCount val="8"/>
                <c:pt idx="0">
                  <c:v>5.0571428571428569</c:v>
                </c:pt>
                <c:pt idx="1">
                  <c:v>4.8571428571428568</c:v>
                </c:pt>
                <c:pt idx="2">
                  <c:v>5.4444444444444446</c:v>
                </c:pt>
                <c:pt idx="3">
                  <c:v>4.8</c:v>
                </c:pt>
                <c:pt idx="4">
                  <c:v>5.1818181818181817</c:v>
                </c:pt>
                <c:pt idx="5" formatCode="General">
                  <c:v>4.7</c:v>
                </c:pt>
                <c:pt idx="6">
                  <c:v>4.7647058823529411</c:v>
                </c:pt>
                <c:pt idx="7">
                  <c:v>4.9801980198019802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E0-46C9-8ADC-CA6C15A8750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5842096"/>
        <c:axId val="555838816"/>
      </c:barChart>
      <c:catAx>
        <c:axId val="55584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55838816"/>
        <c:crosses val="autoZero"/>
        <c:auto val="1"/>
        <c:lblAlgn val="ctr"/>
        <c:lblOffset val="100"/>
        <c:noMultiLvlLbl val="0"/>
      </c:catAx>
      <c:valAx>
        <c:axId val="555838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002060"/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5584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>
      <a:solidFill>
        <a:srgbClr val="002060"/>
      </a:solidFill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/>
              <a:t>IV. Az RSZTOP szolgáltatás biztosítása </a:t>
            </a:r>
            <a:r>
              <a:rPr lang="hu-HU" b="1" dirty="0"/>
              <a:t>behívta-e a közterületen élő hajléktalan embereket</a:t>
            </a:r>
            <a:r>
              <a:rPr lang="hu-HU" dirty="0"/>
              <a:t> a hajléktalanellátó intézménybe?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IGEN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'[RSZTOP étkezési csomagokhoz kapcsolódó elégedettségi felmérés (válaszok).xlsx]Diagram adattábla'!$B$2:$F$2</c:f>
              <c:strCache>
                <c:ptCount val="5"/>
                <c:pt idx="0">
                  <c:v>Éjjeli menedékhely</c:v>
                </c:pt>
                <c:pt idx="1">
                  <c:v>Átmeneti szálló</c:v>
                </c:pt>
                <c:pt idx="2">
                  <c:v>Nappali melegedő</c:v>
                </c:pt>
                <c:pt idx="3">
                  <c:v>Integrált</c:v>
                </c:pt>
                <c:pt idx="4">
                  <c:v>Országos</c:v>
                </c:pt>
              </c:strCache>
            </c:strRef>
          </c:cat>
          <c:val>
            <c:numRef>
              <c:f>'[RSZTOP étkezési csomagokhoz kapcsolódó elégedettségi felmérés (válaszok).xlsx]Diagram adattábla'!$I$27:$M$27</c:f>
              <c:numCache>
                <c:formatCode>0%</c:formatCode>
                <c:ptCount val="5"/>
                <c:pt idx="0">
                  <c:v>0.2413793103448276</c:v>
                </c:pt>
                <c:pt idx="1">
                  <c:v>0.30303030303030304</c:v>
                </c:pt>
                <c:pt idx="2">
                  <c:v>0.75</c:v>
                </c:pt>
                <c:pt idx="3">
                  <c:v>0.77142857142857146</c:v>
                </c:pt>
                <c:pt idx="4">
                  <c:v>0.46534653465346537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43-47FE-9B74-D2F318233687}"/>
            </c:ext>
          </c:extLst>
        </c:ser>
        <c:ser>
          <c:idx val="1"/>
          <c:order val="1"/>
          <c:tx>
            <c:v>NEM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'[RSZTOP étkezési csomagokhoz kapcsolódó elégedettségi felmérés (válaszok).xlsx]Diagram adattábla'!$B$2:$F$2</c:f>
              <c:strCache>
                <c:ptCount val="5"/>
                <c:pt idx="0">
                  <c:v>Éjjeli menedékhely</c:v>
                </c:pt>
                <c:pt idx="1">
                  <c:v>Átmeneti szálló</c:v>
                </c:pt>
                <c:pt idx="2">
                  <c:v>Nappali melegedő</c:v>
                </c:pt>
                <c:pt idx="3">
                  <c:v>Integrált</c:v>
                </c:pt>
                <c:pt idx="4">
                  <c:v>Országos</c:v>
                </c:pt>
              </c:strCache>
            </c:strRef>
          </c:cat>
          <c:val>
            <c:numRef>
              <c:f>'[RSZTOP étkezési csomagokhoz kapcsolódó elégedettségi felmérés (válaszok).xlsx]Diagram adattábla'!$I$28:$M$28</c:f>
              <c:numCache>
                <c:formatCode>0%</c:formatCode>
                <c:ptCount val="5"/>
                <c:pt idx="0">
                  <c:v>0.75862068965517238</c:v>
                </c:pt>
                <c:pt idx="1">
                  <c:v>0.69696969696969702</c:v>
                </c:pt>
                <c:pt idx="2">
                  <c:v>0.25</c:v>
                </c:pt>
                <c:pt idx="3">
                  <c:v>0.22857142857142856</c:v>
                </c:pt>
                <c:pt idx="4">
                  <c:v>0.53465346534653468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43-47FE-9B74-D2F3182336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6683080"/>
        <c:axId val="356688000"/>
      </c:barChart>
      <c:catAx>
        <c:axId val="356683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56688000"/>
        <c:crosses val="autoZero"/>
        <c:auto val="1"/>
        <c:lblAlgn val="ctr"/>
        <c:lblOffset val="100"/>
        <c:noMultiLvlLbl val="0"/>
      </c:catAx>
      <c:valAx>
        <c:axId val="356688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56683080"/>
        <c:crosses val="autoZero"/>
        <c:crossBetween val="between"/>
      </c:valAx>
      <c:spPr>
        <a:noFill/>
        <a:ln>
          <a:solidFill>
            <a:srgbClr val="002060"/>
          </a:solidFill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>
      <a:solidFill>
        <a:srgbClr val="002060"/>
      </a:solidFill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/>
              <a:t>IV. Az RSZTOP szolgáltatás biztosítása </a:t>
            </a:r>
            <a:r>
              <a:rPr lang="hu-HU" b="1" dirty="0"/>
              <a:t>behívta-e a közterületen élő hajléktalan embereket </a:t>
            </a:r>
            <a:r>
              <a:rPr lang="hu-HU" dirty="0"/>
              <a:t>a hajléktalanellátó intézménybe?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IGEN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'[RSZTOP étkezési csomagokhoz kapcsolódó elégedettségi felmérés (válaszok).xlsx]Diagram adattábla'!$B$33:$I$33</c:f>
              <c:strCache>
                <c:ptCount val="8"/>
                <c:pt idx="0">
                  <c:v>Közép-magyarországi régió</c:v>
                </c:pt>
                <c:pt idx="1">
                  <c:v>Közép-dunántúli régió</c:v>
                </c:pt>
                <c:pt idx="2">
                  <c:v>Dél-dunántúli régió</c:v>
                </c:pt>
                <c:pt idx="3">
                  <c:v>Nyugat-dunántúli régió</c:v>
                </c:pt>
                <c:pt idx="4">
                  <c:v>Észak-magyarországi régió</c:v>
                </c:pt>
                <c:pt idx="5">
                  <c:v>Észak-alföldi régió</c:v>
                </c:pt>
                <c:pt idx="6">
                  <c:v>Dél-alföldi régió</c:v>
                </c:pt>
                <c:pt idx="7">
                  <c:v>Országos</c:v>
                </c:pt>
              </c:strCache>
            </c:strRef>
          </c:cat>
          <c:val>
            <c:numRef>
              <c:f>'[RSZTOP étkezési csomagokhoz kapcsolódó elégedettségi felmérés (válaszok).xlsx]Diagram adattábla'!$K$58:$R$58</c:f>
              <c:numCache>
                <c:formatCode>0%</c:formatCode>
                <c:ptCount val="8"/>
                <c:pt idx="0">
                  <c:v>0.31428571428571428</c:v>
                </c:pt>
                <c:pt idx="1">
                  <c:v>0.6428571428571429</c:v>
                </c:pt>
                <c:pt idx="2">
                  <c:v>0.44444444444444442</c:v>
                </c:pt>
                <c:pt idx="3">
                  <c:v>0.8</c:v>
                </c:pt>
                <c:pt idx="4">
                  <c:v>0.36363636363636365</c:v>
                </c:pt>
                <c:pt idx="5">
                  <c:v>0.5</c:v>
                </c:pt>
                <c:pt idx="6">
                  <c:v>0.58823529411764708</c:v>
                </c:pt>
                <c:pt idx="7">
                  <c:v>0.46534653465346537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37A-44E0-85B3-B99F9440DE54}"/>
            </c:ext>
          </c:extLst>
        </c:ser>
        <c:ser>
          <c:idx val="1"/>
          <c:order val="1"/>
          <c:tx>
            <c:v>NEM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'[RSZTOP étkezési csomagokhoz kapcsolódó elégedettségi felmérés (válaszok).xlsx]Diagram adattábla'!$B$33:$I$33</c:f>
              <c:strCache>
                <c:ptCount val="8"/>
                <c:pt idx="0">
                  <c:v>Közép-magyarországi régió</c:v>
                </c:pt>
                <c:pt idx="1">
                  <c:v>Közép-dunántúli régió</c:v>
                </c:pt>
                <c:pt idx="2">
                  <c:v>Dél-dunántúli régió</c:v>
                </c:pt>
                <c:pt idx="3">
                  <c:v>Nyugat-dunántúli régió</c:v>
                </c:pt>
                <c:pt idx="4">
                  <c:v>Észak-magyarországi régió</c:v>
                </c:pt>
                <c:pt idx="5">
                  <c:v>Észak-alföldi régió</c:v>
                </c:pt>
                <c:pt idx="6">
                  <c:v>Dél-alföldi régió</c:v>
                </c:pt>
                <c:pt idx="7">
                  <c:v>Országos</c:v>
                </c:pt>
              </c:strCache>
            </c:strRef>
          </c:cat>
          <c:val>
            <c:numRef>
              <c:f>'[RSZTOP étkezési csomagokhoz kapcsolódó elégedettségi felmérés (válaszok).xlsx]Diagram adattábla'!$K$59:$R$59</c:f>
              <c:numCache>
                <c:formatCode>0%</c:formatCode>
                <c:ptCount val="8"/>
                <c:pt idx="0">
                  <c:v>0.68571428571428572</c:v>
                </c:pt>
                <c:pt idx="1">
                  <c:v>0.35714285714285715</c:v>
                </c:pt>
                <c:pt idx="2">
                  <c:v>0.55555555555555558</c:v>
                </c:pt>
                <c:pt idx="3">
                  <c:v>0.2</c:v>
                </c:pt>
                <c:pt idx="4">
                  <c:v>0.63636363636363635</c:v>
                </c:pt>
                <c:pt idx="5">
                  <c:v>0.5</c:v>
                </c:pt>
                <c:pt idx="6">
                  <c:v>0.41176470588235292</c:v>
                </c:pt>
                <c:pt idx="7">
                  <c:v>0.53465346534653468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37A-44E0-85B3-B99F9440DE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69844304"/>
        <c:axId val="569846928"/>
      </c:barChart>
      <c:catAx>
        <c:axId val="5698443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69846928"/>
        <c:crosses val="autoZero"/>
        <c:auto val="1"/>
        <c:lblAlgn val="ctr"/>
        <c:lblOffset val="100"/>
        <c:noMultiLvlLbl val="0"/>
      </c:catAx>
      <c:valAx>
        <c:axId val="569846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69844304"/>
        <c:crosses val="autoZero"/>
        <c:crossBetween val="between"/>
      </c:valAx>
      <c:spPr>
        <a:noFill/>
        <a:ln>
          <a:solidFill>
            <a:srgbClr val="002060"/>
          </a:solidFill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>
      <a:solidFill>
        <a:srgbClr val="002060"/>
      </a:solidFill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/>
              <a:t>IV. Az RSZTOP szolgáltatás biztosítása hozott-e valamilyen </a:t>
            </a:r>
            <a:r>
              <a:rPr lang="hu-HU" b="1" dirty="0"/>
              <a:t>változást az ügyfélkör és az intézményi működés között</a:t>
            </a:r>
            <a:r>
              <a:rPr lang="hu-HU" dirty="0"/>
              <a:t>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IGEN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'[RSZTOP étkezési csomagokhoz kapcsolódó elégedettségi felmérés (válaszok).xlsx]Diagram adattábla'!$B$33:$I$33</c:f>
              <c:strCache>
                <c:ptCount val="8"/>
                <c:pt idx="0">
                  <c:v>Közép-magyarországi régió</c:v>
                </c:pt>
                <c:pt idx="1">
                  <c:v>Közép-dunántúli régió</c:v>
                </c:pt>
                <c:pt idx="2">
                  <c:v>Dél-dunántúli régió</c:v>
                </c:pt>
                <c:pt idx="3">
                  <c:v>Nyugat-dunántúli régió</c:v>
                </c:pt>
                <c:pt idx="4">
                  <c:v>Észak-magyarországi régió</c:v>
                </c:pt>
                <c:pt idx="5">
                  <c:v>Észak-alföldi régió</c:v>
                </c:pt>
                <c:pt idx="6">
                  <c:v>Dél-alföldi régió</c:v>
                </c:pt>
                <c:pt idx="7">
                  <c:v>Országos</c:v>
                </c:pt>
              </c:strCache>
            </c:strRef>
          </c:cat>
          <c:val>
            <c:numRef>
              <c:f>'[RSZTOP étkezési csomagokhoz kapcsolódó elégedettségi felmérés (válaszok).xlsx]Diagram adattábla'!$K$56:$R$56</c:f>
              <c:numCache>
                <c:formatCode>0%</c:formatCode>
                <c:ptCount val="8"/>
                <c:pt idx="0">
                  <c:v>0.45714285714285713</c:v>
                </c:pt>
                <c:pt idx="1">
                  <c:v>0.5714285714285714</c:v>
                </c:pt>
                <c:pt idx="2">
                  <c:v>0.66666666666666663</c:v>
                </c:pt>
                <c:pt idx="3">
                  <c:v>0.6</c:v>
                </c:pt>
                <c:pt idx="4">
                  <c:v>0.63636363636363635</c:v>
                </c:pt>
                <c:pt idx="5">
                  <c:v>0.4</c:v>
                </c:pt>
                <c:pt idx="6">
                  <c:v>0.35294117647058826</c:v>
                </c:pt>
                <c:pt idx="7">
                  <c:v>0.49504950495049505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60-4B32-801F-2A4A357BD36B}"/>
            </c:ext>
          </c:extLst>
        </c:ser>
        <c:ser>
          <c:idx val="1"/>
          <c:order val="1"/>
          <c:tx>
            <c:v>NEM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'[RSZTOP étkezési csomagokhoz kapcsolódó elégedettségi felmérés (válaszok).xlsx]Diagram adattábla'!$B$33:$I$33</c:f>
              <c:strCache>
                <c:ptCount val="8"/>
                <c:pt idx="0">
                  <c:v>Közép-magyarországi régió</c:v>
                </c:pt>
                <c:pt idx="1">
                  <c:v>Közép-dunántúli régió</c:v>
                </c:pt>
                <c:pt idx="2">
                  <c:v>Dél-dunántúli régió</c:v>
                </c:pt>
                <c:pt idx="3">
                  <c:v>Nyugat-dunántúli régió</c:v>
                </c:pt>
                <c:pt idx="4">
                  <c:v>Észak-magyarországi régió</c:v>
                </c:pt>
                <c:pt idx="5">
                  <c:v>Észak-alföldi régió</c:v>
                </c:pt>
                <c:pt idx="6">
                  <c:v>Dél-alföldi régió</c:v>
                </c:pt>
                <c:pt idx="7">
                  <c:v>Országos</c:v>
                </c:pt>
              </c:strCache>
            </c:strRef>
          </c:cat>
          <c:val>
            <c:numRef>
              <c:f>'[RSZTOP étkezési csomagokhoz kapcsolódó elégedettségi felmérés (válaszok).xlsx]Diagram adattábla'!$K$57:$R$57</c:f>
              <c:numCache>
                <c:formatCode>0%</c:formatCode>
                <c:ptCount val="8"/>
                <c:pt idx="0">
                  <c:v>0.54285714285714282</c:v>
                </c:pt>
                <c:pt idx="1">
                  <c:v>0.42857142857142855</c:v>
                </c:pt>
                <c:pt idx="2">
                  <c:v>0.33333333333333331</c:v>
                </c:pt>
                <c:pt idx="3">
                  <c:v>0.4</c:v>
                </c:pt>
                <c:pt idx="4">
                  <c:v>0.36363636363636365</c:v>
                </c:pt>
                <c:pt idx="5">
                  <c:v>0.6</c:v>
                </c:pt>
                <c:pt idx="6">
                  <c:v>0.6470588235294118</c:v>
                </c:pt>
                <c:pt idx="7">
                  <c:v>0.50495049504950495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60-4B32-801F-2A4A357BD3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57819928"/>
        <c:axId val="557820912"/>
      </c:barChart>
      <c:catAx>
        <c:axId val="557819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57820912"/>
        <c:crosses val="autoZero"/>
        <c:auto val="1"/>
        <c:lblAlgn val="ctr"/>
        <c:lblOffset val="100"/>
        <c:noMultiLvlLbl val="0"/>
      </c:catAx>
      <c:valAx>
        <c:axId val="557820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578199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>
      <a:solidFill>
        <a:srgbClr val="002060"/>
      </a:solidFill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/>
              <a:t>IV. Az RSZTOP szolgáltatás biztosítása hozott-e valamilyen </a:t>
            </a:r>
            <a:r>
              <a:rPr lang="hu-HU" b="1" dirty="0"/>
              <a:t>változást az ügyfélkör és az intézményi működés között?</a:t>
            </a:r>
            <a:r>
              <a:rPr lang="hu-HU" dirty="0"/>
              <a:t> (pl. kevesebb agresszió, intézményi szabályok eredményesebb betartása, stb.)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IGEN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'[RSZTOP étkezési csomagokhoz kapcsolódó elégedettségi felmérés (válaszok).xlsx]Diagram adattábla'!$B$2:$F$2</c:f>
              <c:strCache>
                <c:ptCount val="5"/>
                <c:pt idx="0">
                  <c:v>Éjjeli menedékhely</c:v>
                </c:pt>
                <c:pt idx="1">
                  <c:v>Átmeneti szálló</c:v>
                </c:pt>
                <c:pt idx="2">
                  <c:v>Nappali melegedő</c:v>
                </c:pt>
                <c:pt idx="3">
                  <c:v>Integrált</c:v>
                </c:pt>
                <c:pt idx="4">
                  <c:v>Országos</c:v>
                </c:pt>
              </c:strCache>
            </c:strRef>
          </c:cat>
          <c:val>
            <c:numRef>
              <c:f>'[RSZTOP étkezési csomagokhoz kapcsolódó elégedettségi felmérés (válaszok).xlsx]Diagram adattábla'!$I$25:$M$25</c:f>
              <c:numCache>
                <c:formatCode>0%</c:formatCode>
                <c:ptCount val="5"/>
                <c:pt idx="0">
                  <c:v>0.34482758620689657</c:v>
                </c:pt>
                <c:pt idx="1">
                  <c:v>0.66666666666666663</c:v>
                </c:pt>
                <c:pt idx="2">
                  <c:v>0.25</c:v>
                </c:pt>
                <c:pt idx="3">
                  <c:v>0.48571428571428571</c:v>
                </c:pt>
                <c:pt idx="4">
                  <c:v>0.49504950495049505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86-4C7F-A244-DC438FC50883}"/>
            </c:ext>
          </c:extLst>
        </c:ser>
        <c:ser>
          <c:idx val="1"/>
          <c:order val="1"/>
          <c:tx>
            <c:v>NEM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'[RSZTOP étkezési csomagokhoz kapcsolódó elégedettségi felmérés (válaszok).xlsx]Diagram adattábla'!$B$2:$F$2</c:f>
              <c:strCache>
                <c:ptCount val="5"/>
                <c:pt idx="0">
                  <c:v>Éjjeli menedékhely</c:v>
                </c:pt>
                <c:pt idx="1">
                  <c:v>Átmeneti szálló</c:v>
                </c:pt>
                <c:pt idx="2">
                  <c:v>Nappali melegedő</c:v>
                </c:pt>
                <c:pt idx="3">
                  <c:v>Integrált</c:v>
                </c:pt>
                <c:pt idx="4">
                  <c:v>Országos</c:v>
                </c:pt>
              </c:strCache>
            </c:strRef>
          </c:cat>
          <c:val>
            <c:numRef>
              <c:f>'[RSZTOP étkezési csomagokhoz kapcsolódó elégedettségi felmérés (válaszok).xlsx]Diagram adattábla'!$I$26:$M$26</c:f>
              <c:numCache>
                <c:formatCode>0%</c:formatCode>
                <c:ptCount val="5"/>
                <c:pt idx="0">
                  <c:v>0.65517241379310343</c:v>
                </c:pt>
                <c:pt idx="1">
                  <c:v>0.33333333333333331</c:v>
                </c:pt>
                <c:pt idx="2">
                  <c:v>0.75</c:v>
                </c:pt>
                <c:pt idx="3">
                  <c:v>0.51428571428571423</c:v>
                </c:pt>
                <c:pt idx="4">
                  <c:v>0.50495049504950495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86-4C7F-A244-DC438FC508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7015088"/>
        <c:axId val="357012792"/>
      </c:barChart>
      <c:catAx>
        <c:axId val="357015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57012792"/>
        <c:crosses val="autoZero"/>
        <c:auto val="1"/>
        <c:lblAlgn val="ctr"/>
        <c:lblOffset val="100"/>
        <c:noMultiLvlLbl val="0"/>
      </c:catAx>
      <c:valAx>
        <c:axId val="357012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57015088"/>
        <c:crosses val="autoZero"/>
        <c:crossBetween val="between"/>
      </c:valAx>
      <c:spPr>
        <a:noFill/>
        <a:ln>
          <a:solidFill>
            <a:srgbClr val="002060"/>
          </a:solidFill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>
      <a:solidFill>
        <a:srgbClr val="002060"/>
      </a:solidFill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/>
              <a:t>IV. Az RSZTOP szolgáltatás biztosításával </a:t>
            </a:r>
            <a:r>
              <a:rPr lang="hu-HU" b="1" dirty="0"/>
              <a:t>változott-e a szervezet/intézmény szakmai működése</a:t>
            </a:r>
            <a:r>
              <a:rPr lang="hu-HU" dirty="0"/>
              <a:t>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IGEN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'[RSZTOP étkezési csomagokhoz kapcsolódó elégedettségi felmérés (válaszok).xlsx]Diagram adattábla'!$B$33:$I$33</c:f>
              <c:strCache>
                <c:ptCount val="8"/>
                <c:pt idx="0">
                  <c:v>Közép-magyarországi régió</c:v>
                </c:pt>
                <c:pt idx="1">
                  <c:v>Közép-dunántúli régió</c:v>
                </c:pt>
                <c:pt idx="2">
                  <c:v>Dél-dunántúli régió</c:v>
                </c:pt>
                <c:pt idx="3">
                  <c:v>Nyugat-dunántúli régió</c:v>
                </c:pt>
                <c:pt idx="4">
                  <c:v>Észak-magyarországi régió</c:v>
                </c:pt>
                <c:pt idx="5">
                  <c:v>Észak-alföldi régió</c:v>
                </c:pt>
                <c:pt idx="6">
                  <c:v>Dél-alföldi régió</c:v>
                </c:pt>
                <c:pt idx="7">
                  <c:v>Országos</c:v>
                </c:pt>
              </c:strCache>
            </c:strRef>
          </c:cat>
          <c:val>
            <c:numRef>
              <c:f>'[RSZTOP étkezési csomagokhoz kapcsolódó elégedettségi felmérés (válaszok).xlsx]Diagram adattábla'!$K$61:$R$61</c:f>
              <c:numCache>
                <c:formatCode>0%</c:formatCode>
                <c:ptCount val="8"/>
                <c:pt idx="0">
                  <c:v>0.25714285714285712</c:v>
                </c:pt>
                <c:pt idx="1">
                  <c:v>0.2857142857142857</c:v>
                </c:pt>
                <c:pt idx="2">
                  <c:v>0.44444444444444442</c:v>
                </c:pt>
                <c:pt idx="3">
                  <c:v>0.2</c:v>
                </c:pt>
                <c:pt idx="4">
                  <c:v>0</c:v>
                </c:pt>
                <c:pt idx="5">
                  <c:v>0</c:v>
                </c:pt>
                <c:pt idx="6">
                  <c:v>0.11764705882352941</c:v>
                </c:pt>
                <c:pt idx="7">
                  <c:v>0.19801980198019803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12-4408-9EEE-F65D60F8698E}"/>
            </c:ext>
          </c:extLst>
        </c:ser>
        <c:ser>
          <c:idx val="1"/>
          <c:order val="1"/>
          <c:tx>
            <c:v>NEM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'[RSZTOP étkezési csomagokhoz kapcsolódó elégedettségi felmérés (válaszok).xlsx]Diagram adattábla'!$B$33:$I$33</c:f>
              <c:strCache>
                <c:ptCount val="8"/>
                <c:pt idx="0">
                  <c:v>Közép-magyarországi régió</c:v>
                </c:pt>
                <c:pt idx="1">
                  <c:v>Közép-dunántúli régió</c:v>
                </c:pt>
                <c:pt idx="2">
                  <c:v>Dél-dunántúli régió</c:v>
                </c:pt>
                <c:pt idx="3">
                  <c:v>Nyugat-dunántúli régió</c:v>
                </c:pt>
                <c:pt idx="4">
                  <c:v>Észak-magyarországi régió</c:v>
                </c:pt>
                <c:pt idx="5">
                  <c:v>Észak-alföldi régió</c:v>
                </c:pt>
                <c:pt idx="6">
                  <c:v>Dél-alföldi régió</c:v>
                </c:pt>
                <c:pt idx="7">
                  <c:v>Országos</c:v>
                </c:pt>
              </c:strCache>
            </c:strRef>
          </c:cat>
          <c:val>
            <c:numRef>
              <c:f>'[RSZTOP étkezési csomagokhoz kapcsolódó elégedettségi felmérés (válaszok).xlsx]Diagram adattábla'!$K$62:$R$62</c:f>
              <c:numCache>
                <c:formatCode>0%</c:formatCode>
                <c:ptCount val="8"/>
                <c:pt idx="0">
                  <c:v>0.74285714285714288</c:v>
                </c:pt>
                <c:pt idx="1">
                  <c:v>0.7142857142857143</c:v>
                </c:pt>
                <c:pt idx="2">
                  <c:v>0.55555555555555558</c:v>
                </c:pt>
                <c:pt idx="3">
                  <c:v>0.8</c:v>
                </c:pt>
                <c:pt idx="4">
                  <c:v>1</c:v>
                </c:pt>
                <c:pt idx="5">
                  <c:v>1</c:v>
                </c:pt>
                <c:pt idx="6">
                  <c:v>0.88235294117647056</c:v>
                </c:pt>
                <c:pt idx="7">
                  <c:v>0.80198019801980203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12-4408-9EEE-F65D60F869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4861544"/>
        <c:axId val="334862200"/>
      </c:barChart>
      <c:catAx>
        <c:axId val="334861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34862200"/>
        <c:crosses val="autoZero"/>
        <c:auto val="1"/>
        <c:lblAlgn val="ctr"/>
        <c:lblOffset val="100"/>
        <c:noMultiLvlLbl val="0"/>
      </c:catAx>
      <c:valAx>
        <c:axId val="334862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34861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>
      <a:solidFill>
        <a:srgbClr val="002060"/>
      </a:solidFill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/>
              <a:t>IV. Az RSZTOP szolgáltatás </a:t>
            </a:r>
            <a:r>
              <a:rPr lang="hu-HU" b="1" dirty="0"/>
              <a:t>biztosításával változott-e a szervezet/intézmény szakmai működése</a:t>
            </a:r>
            <a:r>
              <a:rPr lang="hu-HU" dirty="0"/>
              <a:t>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IGEN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'[RSZTOP étkezési csomagokhoz kapcsolódó elégedettségi felmérés (válaszok).xlsx]Diagram adattábla'!$B$2:$F$2</c:f>
              <c:strCache>
                <c:ptCount val="5"/>
                <c:pt idx="0">
                  <c:v>Éjjeli menedékhely</c:v>
                </c:pt>
                <c:pt idx="1">
                  <c:v>Átmeneti szálló</c:v>
                </c:pt>
                <c:pt idx="2">
                  <c:v>Nappali melegedő</c:v>
                </c:pt>
                <c:pt idx="3">
                  <c:v>Integrált</c:v>
                </c:pt>
                <c:pt idx="4">
                  <c:v>Országos</c:v>
                </c:pt>
              </c:strCache>
            </c:strRef>
          </c:cat>
          <c:val>
            <c:numRef>
              <c:f>'[RSZTOP étkezési csomagokhoz kapcsolódó elégedettségi felmérés (válaszok).xlsx]Diagram adattábla'!$I$30:$M$30</c:f>
              <c:numCache>
                <c:formatCode>0%</c:formatCode>
                <c:ptCount val="5"/>
                <c:pt idx="0">
                  <c:v>0.13793103448275862</c:v>
                </c:pt>
                <c:pt idx="1">
                  <c:v>0.12121212121212122</c:v>
                </c:pt>
                <c:pt idx="2">
                  <c:v>0</c:v>
                </c:pt>
                <c:pt idx="3">
                  <c:v>0.34285714285714286</c:v>
                </c:pt>
                <c:pt idx="4">
                  <c:v>0.19801980198019803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1F4-4DDD-8346-A06BA1058296}"/>
            </c:ext>
          </c:extLst>
        </c:ser>
        <c:ser>
          <c:idx val="1"/>
          <c:order val="1"/>
          <c:tx>
            <c:v>NEM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'[RSZTOP étkezési csomagokhoz kapcsolódó elégedettségi felmérés (válaszok).xlsx]Diagram adattábla'!$B$2:$F$2</c:f>
              <c:strCache>
                <c:ptCount val="5"/>
                <c:pt idx="0">
                  <c:v>Éjjeli menedékhely</c:v>
                </c:pt>
                <c:pt idx="1">
                  <c:v>Átmeneti szálló</c:v>
                </c:pt>
                <c:pt idx="2">
                  <c:v>Nappali melegedő</c:v>
                </c:pt>
                <c:pt idx="3">
                  <c:v>Integrált</c:v>
                </c:pt>
                <c:pt idx="4">
                  <c:v>Országos</c:v>
                </c:pt>
              </c:strCache>
            </c:strRef>
          </c:cat>
          <c:val>
            <c:numRef>
              <c:f>'[RSZTOP étkezési csomagokhoz kapcsolódó elégedettségi felmérés (válaszok).xlsx]Diagram adattábla'!$I$31:$M$31</c:f>
              <c:numCache>
                <c:formatCode>0%</c:formatCode>
                <c:ptCount val="5"/>
                <c:pt idx="0">
                  <c:v>0.86206896551724133</c:v>
                </c:pt>
                <c:pt idx="1">
                  <c:v>0.87878787878787878</c:v>
                </c:pt>
                <c:pt idx="2">
                  <c:v>1</c:v>
                </c:pt>
                <c:pt idx="3">
                  <c:v>0.65714285714285714</c:v>
                </c:pt>
                <c:pt idx="4">
                  <c:v>0.80198019801980203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1F4-4DDD-8346-A06BA10582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3913616"/>
        <c:axId val="353913944"/>
      </c:barChart>
      <c:catAx>
        <c:axId val="353913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53913944"/>
        <c:crosses val="autoZero"/>
        <c:auto val="1"/>
        <c:lblAlgn val="ctr"/>
        <c:lblOffset val="100"/>
        <c:noMultiLvlLbl val="0"/>
      </c:catAx>
      <c:valAx>
        <c:axId val="353913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53913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>
      <a:solidFill>
        <a:srgbClr val="002060"/>
      </a:solidFill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/>
              <a:t>Mennyire tartja </a:t>
            </a:r>
            <a:r>
              <a:rPr lang="hu-HU" b="1" dirty="0"/>
              <a:t>megfelelő mennyiségűnek az egy főre jutó ételadagokat </a:t>
            </a:r>
            <a:r>
              <a:rPr lang="hu-HU" dirty="0"/>
              <a:t>az ügyfélkör visszajelzései alapján?</a:t>
            </a:r>
          </a:p>
        </c:rich>
      </c:tx>
      <c:layout/>
      <c:overlay val="0"/>
      <c:spPr>
        <a:noFill/>
        <a:ln>
          <a:solidFill>
            <a:srgbClr val="00206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'[RSZTOP étkezési csomagokhoz kapcsolódó elégedettségi felmérés (válaszok).xlsx]Diagram adattábla'!$A$34</c:f>
              <c:strCache>
                <c:ptCount val="1"/>
                <c:pt idx="0">
                  <c:v>Mennyire tartja megfelelő mennyiségűnek az egy főre jutó ételadagokat az ügyfélkör visszajelzései alapján?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'[RSZTOP étkezési csomagokhoz kapcsolódó elégedettségi felmérés (válaszok).xlsx]Diagram adattábla'!$B$33:$I$33</c:f>
              <c:strCache>
                <c:ptCount val="8"/>
                <c:pt idx="0">
                  <c:v>Közép-magyarországi régió</c:v>
                </c:pt>
                <c:pt idx="1">
                  <c:v>Közép-dunántúli régió</c:v>
                </c:pt>
                <c:pt idx="2">
                  <c:v>Dél-dunántúli régió</c:v>
                </c:pt>
                <c:pt idx="3">
                  <c:v>Nyugat-dunántúli régió</c:v>
                </c:pt>
                <c:pt idx="4">
                  <c:v>Észak-magyarországi régió</c:v>
                </c:pt>
                <c:pt idx="5">
                  <c:v>Észak-alföldi régió</c:v>
                </c:pt>
                <c:pt idx="6">
                  <c:v>Dél-alföldi régió</c:v>
                </c:pt>
                <c:pt idx="7">
                  <c:v>Országos</c:v>
                </c:pt>
              </c:strCache>
            </c:strRef>
          </c:cat>
          <c:val>
            <c:numRef>
              <c:f>'[RSZTOP étkezési csomagokhoz kapcsolódó elégedettségi felmérés (válaszok).xlsx]Diagram adattábla'!$B$34:$I$34</c:f>
              <c:numCache>
                <c:formatCode>0.0</c:formatCode>
                <c:ptCount val="8"/>
                <c:pt idx="0">
                  <c:v>4.2857142857142856</c:v>
                </c:pt>
                <c:pt idx="1">
                  <c:v>4.3571428571428568</c:v>
                </c:pt>
                <c:pt idx="2">
                  <c:v>4.8888888888888893</c:v>
                </c:pt>
                <c:pt idx="3" formatCode="General">
                  <c:v>4.2</c:v>
                </c:pt>
                <c:pt idx="4">
                  <c:v>4.1818181818181817</c:v>
                </c:pt>
                <c:pt idx="5" formatCode="General">
                  <c:v>3.8</c:v>
                </c:pt>
                <c:pt idx="6">
                  <c:v>4.117647058823529</c:v>
                </c:pt>
                <c:pt idx="7">
                  <c:v>4.2574257425742577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8E-4ED7-A363-3F6E636B73C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0198800"/>
        <c:axId val="350197160"/>
      </c:barChart>
      <c:catAx>
        <c:axId val="350198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50197160"/>
        <c:crosses val="autoZero"/>
        <c:auto val="1"/>
        <c:lblAlgn val="ctr"/>
        <c:lblOffset val="100"/>
        <c:noMultiLvlLbl val="0"/>
      </c:catAx>
      <c:valAx>
        <c:axId val="350197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50198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>
      <a:solidFill>
        <a:srgbClr val="002060"/>
      </a:solidFill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Mennyire</a:t>
            </a:r>
            <a:r>
              <a:rPr lang="en-US" dirty="0"/>
              <a:t> </a:t>
            </a:r>
            <a:r>
              <a:rPr lang="en-US" dirty="0" err="1"/>
              <a:t>tartja</a:t>
            </a:r>
            <a:r>
              <a:rPr lang="en-US" dirty="0"/>
              <a:t> </a:t>
            </a:r>
            <a:r>
              <a:rPr lang="en-US" dirty="0" err="1"/>
              <a:t>megfelelőnek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étkezési</a:t>
            </a:r>
            <a:r>
              <a:rPr lang="en-US" dirty="0"/>
              <a:t> </a:t>
            </a:r>
            <a:r>
              <a:rPr lang="en-US" dirty="0" err="1"/>
              <a:t>csomagok</a:t>
            </a:r>
            <a:r>
              <a:rPr lang="en-US" dirty="0"/>
              <a:t> </a:t>
            </a:r>
            <a:r>
              <a:rPr lang="en-US" b="1" dirty="0" err="1"/>
              <a:t>minőségét</a:t>
            </a:r>
            <a:r>
              <a:rPr lang="en-US" b="1" dirty="0"/>
              <a:t> </a:t>
            </a:r>
            <a:r>
              <a:rPr lang="en-US" dirty="0"/>
              <a:t>(pl. </a:t>
            </a:r>
            <a:r>
              <a:rPr lang="en-US" dirty="0" err="1"/>
              <a:t>ízvilág</a:t>
            </a:r>
            <a:r>
              <a:rPr lang="en-US" dirty="0"/>
              <a:t>, </a:t>
            </a:r>
            <a:r>
              <a:rPr lang="en-US" dirty="0" err="1"/>
              <a:t>kinézet</a:t>
            </a:r>
            <a:r>
              <a:rPr lang="en-US" dirty="0"/>
              <a:t>)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ügyfélkör</a:t>
            </a:r>
            <a:r>
              <a:rPr lang="en-US" dirty="0"/>
              <a:t> </a:t>
            </a:r>
            <a:r>
              <a:rPr lang="en-US" dirty="0" err="1"/>
              <a:t>visszajelzései</a:t>
            </a:r>
            <a:r>
              <a:rPr lang="en-US" dirty="0"/>
              <a:t> </a:t>
            </a:r>
            <a:r>
              <a:rPr lang="en-US" dirty="0" err="1"/>
              <a:t>alapján</a:t>
            </a:r>
            <a:r>
              <a:rPr lang="en-US" dirty="0"/>
              <a:t>?</a:t>
            </a:r>
          </a:p>
        </c:rich>
      </c:tx>
      <c:layout/>
      <c:overlay val="0"/>
      <c:spPr>
        <a:noFill/>
        <a:ln>
          <a:solidFill>
            <a:srgbClr val="00206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'[RSZTOP étkezési csomagokhoz kapcsolódó elégedettségi felmérés (válaszok).xlsx]Diagram adattábla'!$A$4</c:f>
              <c:strCache>
                <c:ptCount val="1"/>
                <c:pt idx="0">
                  <c:v>Mennyire tartja megfelelőnek az étkezési csomagok minőségét (pl. ízvilág, kinézet) az ügyfélkör visszajelzései alapján?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'[RSZTOP étkezési csomagokhoz kapcsolódó elégedettségi felmérés (válaszok).xlsx]Diagram adattábla'!$B$2:$F$2</c:f>
              <c:strCache>
                <c:ptCount val="5"/>
                <c:pt idx="0">
                  <c:v>Éjjeli menedékhely</c:v>
                </c:pt>
                <c:pt idx="1">
                  <c:v>Átmeneti szálló</c:v>
                </c:pt>
                <c:pt idx="2">
                  <c:v>Nappali melegedő</c:v>
                </c:pt>
                <c:pt idx="3">
                  <c:v>Integrált</c:v>
                </c:pt>
                <c:pt idx="4">
                  <c:v>Országos</c:v>
                </c:pt>
              </c:strCache>
            </c:strRef>
          </c:cat>
          <c:val>
            <c:numRef>
              <c:f>'[RSZTOP étkezési csomagokhoz kapcsolódó elégedettségi felmérés (válaszok).xlsx]Diagram adattábla'!$B$4:$F$4</c:f>
              <c:numCache>
                <c:formatCode>0.0</c:formatCode>
                <c:ptCount val="5"/>
                <c:pt idx="0">
                  <c:v>4.1379310344827589</c:v>
                </c:pt>
                <c:pt idx="1">
                  <c:v>3.4545454545454546</c:v>
                </c:pt>
                <c:pt idx="2">
                  <c:v>4</c:v>
                </c:pt>
                <c:pt idx="3">
                  <c:v>3.9714285714285715</c:v>
                </c:pt>
                <c:pt idx="4">
                  <c:v>3.8514851485148514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F2-486E-A2CA-0785EDECCF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7425592"/>
        <c:axId val="597420016"/>
      </c:barChart>
      <c:catAx>
        <c:axId val="597425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97420016"/>
        <c:crosses val="autoZero"/>
        <c:auto val="1"/>
        <c:lblAlgn val="ctr"/>
        <c:lblOffset val="100"/>
        <c:noMultiLvlLbl val="0"/>
      </c:catAx>
      <c:valAx>
        <c:axId val="597420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97425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>
      <a:solidFill>
        <a:srgbClr val="002060"/>
      </a:solidFill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Mennyire</a:t>
            </a:r>
            <a:r>
              <a:rPr lang="en-US" dirty="0"/>
              <a:t> </a:t>
            </a:r>
            <a:r>
              <a:rPr lang="en-US" dirty="0" err="1"/>
              <a:t>tartja</a:t>
            </a:r>
            <a:r>
              <a:rPr lang="en-US" dirty="0"/>
              <a:t> </a:t>
            </a:r>
            <a:r>
              <a:rPr lang="en-US" dirty="0" err="1"/>
              <a:t>megfelelőnek</a:t>
            </a:r>
            <a:r>
              <a:rPr lang="en-US" dirty="0"/>
              <a:t>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étkezési</a:t>
            </a:r>
            <a:r>
              <a:rPr lang="en-US" dirty="0"/>
              <a:t> </a:t>
            </a:r>
            <a:r>
              <a:rPr lang="en-US" dirty="0" err="1"/>
              <a:t>csomagok</a:t>
            </a:r>
            <a:r>
              <a:rPr lang="en-US" dirty="0"/>
              <a:t> </a:t>
            </a:r>
            <a:r>
              <a:rPr lang="en-US" b="1" dirty="0" err="1"/>
              <a:t>minőségét</a:t>
            </a:r>
            <a:r>
              <a:rPr lang="en-US" dirty="0"/>
              <a:t> (pl. </a:t>
            </a:r>
            <a:r>
              <a:rPr lang="en-US" dirty="0" err="1"/>
              <a:t>ízvilág</a:t>
            </a:r>
            <a:r>
              <a:rPr lang="en-US" dirty="0"/>
              <a:t>, </a:t>
            </a:r>
            <a:r>
              <a:rPr lang="en-US" dirty="0" err="1"/>
              <a:t>kinézet</a:t>
            </a:r>
            <a:r>
              <a:rPr lang="en-US" dirty="0"/>
              <a:t>) </a:t>
            </a:r>
            <a:r>
              <a:rPr lang="en-US" dirty="0" err="1"/>
              <a:t>az</a:t>
            </a:r>
            <a:r>
              <a:rPr lang="en-US" dirty="0"/>
              <a:t> </a:t>
            </a:r>
            <a:r>
              <a:rPr lang="en-US" dirty="0" err="1"/>
              <a:t>ügyfélkör</a:t>
            </a:r>
            <a:r>
              <a:rPr lang="en-US" dirty="0"/>
              <a:t> </a:t>
            </a:r>
            <a:r>
              <a:rPr lang="en-US" dirty="0" err="1"/>
              <a:t>visszajelzései</a:t>
            </a:r>
            <a:r>
              <a:rPr lang="en-US" dirty="0"/>
              <a:t> </a:t>
            </a:r>
            <a:r>
              <a:rPr lang="en-US" dirty="0" err="1"/>
              <a:t>alapján</a:t>
            </a:r>
            <a:r>
              <a:rPr lang="en-US" dirty="0"/>
              <a:t>?</a:t>
            </a:r>
          </a:p>
        </c:rich>
      </c:tx>
      <c:layout/>
      <c:overlay val="0"/>
      <c:spPr>
        <a:noFill/>
        <a:ln>
          <a:solidFill>
            <a:srgbClr val="00206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'[RSZTOP étkezési csomagokhoz kapcsolódó elégedettségi felmérés (válaszok).xlsx]Diagram adattábla'!$A$35</c:f>
              <c:strCache>
                <c:ptCount val="1"/>
                <c:pt idx="0">
                  <c:v>Mennyire tartja megfelelőnek az étkezési csomagok minőségét (pl. ízvilág, kinézet) az ügyfélkör visszajelzései alapján?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'[RSZTOP étkezési csomagokhoz kapcsolódó elégedettségi felmérés (válaszok).xlsx]Diagram adattábla'!$B$33:$I$33</c:f>
              <c:strCache>
                <c:ptCount val="8"/>
                <c:pt idx="0">
                  <c:v>Közép-magyarországi régió</c:v>
                </c:pt>
                <c:pt idx="1">
                  <c:v>Közép-dunántúli régió</c:v>
                </c:pt>
                <c:pt idx="2">
                  <c:v>Dél-dunántúli régió</c:v>
                </c:pt>
                <c:pt idx="3">
                  <c:v>Nyugat-dunántúli régió</c:v>
                </c:pt>
                <c:pt idx="4">
                  <c:v>Észak-magyarországi régió</c:v>
                </c:pt>
                <c:pt idx="5">
                  <c:v>Észak-alföldi régió</c:v>
                </c:pt>
                <c:pt idx="6">
                  <c:v>Dél-alföldi régió</c:v>
                </c:pt>
                <c:pt idx="7">
                  <c:v>Országos</c:v>
                </c:pt>
              </c:strCache>
            </c:strRef>
          </c:cat>
          <c:val>
            <c:numRef>
              <c:f>'[RSZTOP étkezési csomagokhoz kapcsolódó elégedettségi felmérés (válaszok).xlsx]Diagram adattábla'!$B$35:$I$35</c:f>
              <c:numCache>
                <c:formatCode>0.0</c:formatCode>
                <c:ptCount val="8"/>
                <c:pt idx="0">
                  <c:v>4</c:v>
                </c:pt>
                <c:pt idx="1">
                  <c:v>3.8571428571428572</c:v>
                </c:pt>
                <c:pt idx="2">
                  <c:v>3.5555555555555554</c:v>
                </c:pt>
                <c:pt idx="3" formatCode="General">
                  <c:v>3.4</c:v>
                </c:pt>
                <c:pt idx="4">
                  <c:v>3.7272727272727271</c:v>
                </c:pt>
                <c:pt idx="5" formatCode="General">
                  <c:v>3.2</c:v>
                </c:pt>
                <c:pt idx="6">
                  <c:v>4.2941176470588234</c:v>
                </c:pt>
                <c:pt idx="7">
                  <c:v>3.8514851485148514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51-48A9-B914-2C5FDA7B36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9170496"/>
        <c:axId val="319169184"/>
      </c:barChart>
      <c:catAx>
        <c:axId val="319170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19169184"/>
        <c:crosses val="autoZero"/>
        <c:auto val="1"/>
        <c:lblAlgn val="ctr"/>
        <c:lblOffset val="100"/>
        <c:noMultiLvlLbl val="0"/>
      </c:catAx>
      <c:valAx>
        <c:axId val="319169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19170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>
      <a:solidFill>
        <a:srgbClr val="002060"/>
      </a:solidFill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Mennyire</a:t>
            </a:r>
            <a:r>
              <a:rPr lang="en-US" dirty="0"/>
              <a:t> </a:t>
            </a:r>
            <a:r>
              <a:rPr lang="en-US" dirty="0" err="1"/>
              <a:t>tartja</a:t>
            </a:r>
            <a:r>
              <a:rPr lang="en-US" dirty="0"/>
              <a:t> </a:t>
            </a:r>
            <a:r>
              <a:rPr lang="en-US" b="1" dirty="0" err="1"/>
              <a:t>szükségesnek</a:t>
            </a:r>
            <a:r>
              <a:rPr lang="en-US" b="1" dirty="0"/>
              <a:t>/</a:t>
            </a:r>
            <a:r>
              <a:rPr lang="en-US" b="1" dirty="0" err="1"/>
              <a:t>elengedhetetlennek</a:t>
            </a:r>
            <a:r>
              <a:rPr lang="en-US" b="1" dirty="0"/>
              <a:t> </a:t>
            </a:r>
            <a:r>
              <a:rPr lang="en-US" b="1" dirty="0" err="1"/>
              <a:t>az</a:t>
            </a:r>
            <a:r>
              <a:rPr lang="en-US" b="1" dirty="0"/>
              <a:t> </a:t>
            </a:r>
            <a:r>
              <a:rPr lang="en-US" b="1" dirty="0" err="1"/>
              <a:t>étkezési</a:t>
            </a:r>
            <a:r>
              <a:rPr lang="en-US" b="1" dirty="0"/>
              <a:t> </a:t>
            </a:r>
            <a:r>
              <a:rPr lang="en-US" b="1" dirty="0" err="1"/>
              <a:t>csomagok</a:t>
            </a:r>
            <a:r>
              <a:rPr lang="en-US" b="1" dirty="0"/>
              <a:t> </a:t>
            </a:r>
            <a:r>
              <a:rPr lang="en-US" b="1" dirty="0" err="1"/>
              <a:t>plusz</a:t>
            </a:r>
            <a:r>
              <a:rPr lang="en-US" b="1" dirty="0"/>
              <a:t> </a:t>
            </a:r>
            <a:r>
              <a:rPr lang="en-US" b="1" dirty="0" err="1"/>
              <a:t>tartalmát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en-US" dirty="0" err="1"/>
              <a:t>kenyér</a:t>
            </a:r>
            <a:r>
              <a:rPr lang="en-US" dirty="0"/>
              <a:t>, </a:t>
            </a:r>
            <a:r>
              <a:rPr lang="en-US" dirty="0" err="1"/>
              <a:t>szalvéta</a:t>
            </a:r>
            <a:r>
              <a:rPr lang="en-US" dirty="0"/>
              <a:t>, </a:t>
            </a:r>
            <a:r>
              <a:rPr lang="en-US" dirty="0" err="1"/>
              <a:t>tányér</a:t>
            </a:r>
            <a:r>
              <a:rPr lang="en-US" dirty="0"/>
              <a:t>, </a:t>
            </a:r>
            <a:r>
              <a:rPr lang="en-US" dirty="0" err="1"/>
              <a:t>evőeszköz</a:t>
            </a:r>
            <a:r>
              <a:rPr lang="en-US" dirty="0"/>
              <a:t>)?</a:t>
            </a:r>
          </a:p>
        </c:rich>
      </c:tx>
      <c:layout/>
      <c:overlay val="0"/>
      <c:spPr>
        <a:noFill/>
        <a:ln>
          <a:solidFill>
            <a:srgbClr val="00206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'[RSZTOP étkezési csomagokhoz kapcsolódó elégedettségi felmérés (válaszok).xlsx]Diagram adattábla'!$A$11</c:f>
              <c:strCache>
                <c:ptCount val="1"/>
                <c:pt idx="0">
                  <c:v>Mennyire tartja szükségesnek/elengedhetetlennek az étkezési csomagok plusz tartalmát (kenyér, szalvéta, tányér, evőeszköz)?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'[RSZTOP étkezési csomagokhoz kapcsolódó elégedettségi felmérés (válaszok).xlsx]Diagram adattábla'!$B$2:$F$2</c:f>
              <c:strCache>
                <c:ptCount val="5"/>
                <c:pt idx="0">
                  <c:v>Éjjeli menedékhely</c:v>
                </c:pt>
                <c:pt idx="1">
                  <c:v>Átmeneti szálló</c:v>
                </c:pt>
                <c:pt idx="2">
                  <c:v>Nappali melegedő</c:v>
                </c:pt>
                <c:pt idx="3">
                  <c:v>Integrált</c:v>
                </c:pt>
                <c:pt idx="4">
                  <c:v>Országos</c:v>
                </c:pt>
              </c:strCache>
            </c:strRef>
          </c:cat>
          <c:val>
            <c:numRef>
              <c:f>'[RSZTOP étkezési csomagokhoz kapcsolódó elégedettségi felmérés (válaszok).xlsx]Diagram adattábla'!$B$11:$F$11</c:f>
              <c:numCache>
                <c:formatCode>0.0</c:formatCode>
                <c:ptCount val="5"/>
                <c:pt idx="0">
                  <c:v>4.931034482758621</c:v>
                </c:pt>
                <c:pt idx="1">
                  <c:v>4.3939393939393936</c:v>
                </c:pt>
                <c:pt idx="2">
                  <c:v>5.75</c:v>
                </c:pt>
                <c:pt idx="3">
                  <c:v>4.5714285714285712</c:v>
                </c:pt>
                <c:pt idx="4">
                  <c:v>4.6633663366336631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EA-4DDE-8507-55964F7447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4686408"/>
        <c:axId val="594681160"/>
      </c:barChart>
      <c:catAx>
        <c:axId val="594686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94681160"/>
        <c:crosses val="autoZero"/>
        <c:auto val="1"/>
        <c:lblAlgn val="ctr"/>
        <c:lblOffset val="100"/>
        <c:noMultiLvlLbl val="0"/>
      </c:catAx>
      <c:valAx>
        <c:axId val="5946811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594686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>
      <a:solidFill>
        <a:srgbClr val="002060"/>
      </a:solidFill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/>
              <a:t>Amennyiben az étkezési csomagoknak csak </a:t>
            </a:r>
            <a:r>
              <a:rPr lang="hu-HU" b="1" dirty="0"/>
              <a:t>egyes elemei szükségesek</a:t>
            </a:r>
            <a:r>
              <a:rPr lang="hu-HU" dirty="0"/>
              <a:t>, kérjük, jelezze, hogy melyek azok</a:t>
            </a:r>
          </a:p>
        </c:rich>
      </c:tx>
      <c:layout/>
      <c:overlay val="0"/>
      <c:spPr>
        <a:noFill/>
        <a:ln>
          <a:solidFill>
            <a:srgbClr val="002060"/>
          </a:solidFill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'[RSZTOP étkezési csomagokhoz kapcsolódó elégedettségi felmérés (válaszok).xlsx]Országos statisztikák'!$A$9</c:f>
              <c:strCache>
                <c:ptCount val="1"/>
                <c:pt idx="0">
                  <c:v>Éjjeli menedékhely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'[RSZTOP étkezési csomagokhoz kapcsolódó elégedettségi felmérés (válaszok).xlsx]Országos statisztikák'!$B$15:$B$17</c:f>
              <c:strCache>
                <c:ptCount val="3"/>
                <c:pt idx="0">
                  <c:v>evőeszköz</c:v>
                </c:pt>
                <c:pt idx="1">
                  <c:v>kenyér</c:v>
                </c:pt>
                <c:pt idx="2">
                  <c:v>szalvéta</c:v>
                </c:pt>
              </c:strCache>
            </c:strRef>
          </c:cat>
          <c:val>
            <c:numRef>
              <c:f>'[RSZTOP étkezési csomagokhoz kapcsolódó elégedettségi felmérés (válaszok).xlsx]Országos statisztikák'!$C$9:$C$11</c:f>
              <c:numCache>
                <c:formatCode>General</c:formatCode>
                <c:ptCount val="3"/>
                <c:pt idx="0">
                  <c:v>8</c:v>
                </c:pt>
                <c:pt idx="1">
                  <c:v>7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1A-426B-8EE3-5EE8C5AFD58E}"/>
            </c:ext>
          </c:extLst>
        </c:ser>
        <c:ser>
          <c:idx val="1"/>
          <c:order val="1"/>
          <c:tx>
            <c:strRef>
              <c:f>'[RSZTOP étkezési csomagokhoz kapcsolódó elégedettségi felmérés (válaszok).xlsx]Országos statisztikák'!$A$12</c:f>
              <c:strCache>
                <c:ptCount val="1"/>
                <c:pt idx="0">
                  <c:v>Átmeneti szálló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'[RSZTOP étkezési csomagokhoz kapcsolódó elégedettségi felmérés (válaszok).xlsx]Országos statisztikák'!$B$15:$B$17</c:f>
              <c:strCache>
                <c:ptCount val="3"/>
                <c:pt idx="0">
                  <c:v>evőeszköz</c:v>
                </c:pt>
                <c:pt idx="1">
                  <c:v>kenyér</c:v>
                </c:pt>
                <c:pt idx="2">
                  <c:v>szalvéta</c:v>
                </c:pt>
              </c:strCache>
            </c:strRef>
          </c:cat>
          <c:val>
            <c:numRef>
              <c:f>'[RSZTOP étkezési csomagokhoz kapcsolódó elégedettségi felmérés (válaszok).xlsx]Országos statisztikák'!$C$12:$C$14</c:f>
              <c:numCache>
                <c:formatCode>General</c:formatCode>
                <c:ptCount val="3"/>
                <c:pt idx="0">
                  <c:v>2</c:v>
                </c:pt>
                <c:pt idx="1">
                  <c:v>6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1A-426B-8EE3-5EE8C5AFD58E}"/>
            </c:ext>
          </c:extLst>
        </c:ser>
        <c:ser>
          <c:idx val="2"/>
          <c:order val="2"/>
          <c:tx>
            <c:strRef>
              <c:f>'[RSZTOP étkezési csomagokhoz kapcsolódó elégedettségi felmérés (válaszok).xlsx]Országos statisztikák'!$A$15</c:f>
              <c:strCache>
                <c:ptCount val="1"/>
                <c:pt idx="0">
                  <c:v>Integrált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'[RSZTOP étkezési csomagokhoz kapcsolódó elégedettségi felmérés (válaszok).xlsx]Országos statisztikák'!$B$15:$B$17</c:f>
              <c:strCache>
                <c:ptCount val="3"/>
                <c:pt idx="0">
                  <c:v>evőeszköz</c:v>
                </c:pt>
                <c:pt idx="1">
                  <c:v>kenyér</c:v>
                </c:pt>
                <c:pt idx="2">
                  <c:v>szalvéta</c:v>
                </c:pt>
              </c:strCache>
            </c:strRef>
          </c:cat>
          <c:val>
            <c:numRef>
              <c:f>'[RSZTOP étkezési csomagokhoz kapcsolódó elégedettségi felmérés (válaszok).xlsx]Országos statisztikák'!$C$15:$C$17</c:f>
              <c:numCache>
                <c:formatCode>General</c:formatCode>
                <c:ptCount val="3"/>
                <c:pt idx="0">
                  <c:v>4</c:v>
                </c:pt>
                <c:pt idx="1">
                  <c:v>7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1A-426B-8EE3-5EE8C5AFD5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1237280"/>
        <c:axId val="451237608"/>
      </c:barChart>
      <c:catAx>
        <c:axId val="451237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51237608"/>
        <c:crosses val="autoZero"/>
        <c:auto val="1"/>
        <c:lblAlgn val="ctr"/>
        <c:lblOffset val="100"/>
        <c:noMultiLvlLbl val="0"/>
      </c:catAx>
      <c:valAx>
        <c:axId val="451237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51237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>
      <a:solidFill>
        <a:srgbClr val="002060"/>
      </a:solidFill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sz="1400" b="0" i="0" u="none" strike="noStrike" baseline="0" dirty="0">
                <a:effectLst/>
              </a:rPr>
              <a:t>I. Ön szerint </a:t>
            </a:r>
            <a:r>
              <a:rPr lang="hu-HU" sz="1400" b="1" i="0" u="none" strike="noStrike" baseline="0" dirty="0">
                <a:effectLst/>
              </a:rPr>
              <a:t>elegendő-e a munkanapokon történő étkezés biztosítása</a:t>
            </a:r>
            <a:r>
              <a:rPr lang="hu-HU" sz="1400" b="0" i="0" u="none" strike="noStrike" baseline="0" dirty="0">
                <a:effectLst/>
              </a:rPr>
              <a:t> az ügyfélkör igényeit figyelembe véve?</a:t>
            </a:r>
            <a:endParaRPr lang="hu-H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IGEN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'[RSZTOP étkezési csomagokhoz kapcsolódó elégedettségi felmérés (válaszok).xlsx]Diagram adattábla'!$B$2:$F$2</c:f>
              <c:strCache>
                <c:ptCount val="5"/>
                <c:pt idx="0">
                  <c:v>Éjjeli menedékhely</c:v>
                </c:pt>
                <c:pt idx="1">
                  <c:v>Átmeneti szálló</c:v>
                </c:pt>
                <c:pt idx="2">
                  <c:v>Nappali melegedő</c:v>
                </c:pt>
                <c:pt idx="3">
                  <c:v>Integrált</c:v>
                </c:pt>
                <c:pt idx="4">
                  <c:v>Országos</c:v>
                </c:pt>
              </c:strCache>
            </c:strRef>
          </c:cat>
          <c:val>
            <c:numRef>
              <c:f>'[RSZTOP étkezési csomagokhoz kapcsolódó elégedettségi felmérés (válaszok).xlsx]Diagram adattábla'!$I$12:$M$12</c:f>
              <c:numCache>
                <c:formatCode>0%</c:formatCode>
                <c:ptCount val="5"/>
                <c:pt idx="0">
                  <c:v>0.48275862068965519</c:v>
                </c:pt>
                <c:pt idx="1">
                  <c:v>0.48484848484848486</c:v>
                </c:pt>
                <c:pt idx="2">
                  <c:v>0.5</c:v>
                </c:pt>
                <c:pt idx="3">
                  <c:v>0.48571428571428571</c:v>
                </c:pt>
                <c:pt idx="4">
                  <c:v>0.48514851485148514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9E-478F-9F89-4E0F62E7318B}"/>
            </c:ext>
          </c:extLst>
        </c:ser>
        <c:ser>
          <c:idx val="1"/>
          <c:order val="1"/>
          <c:tx>
            <c:v>NEM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'[RSZTOP étkezési csomagokhoz kapcsolódó elégedettségi felmérés (válaszok).xlsx]Diagram adattábla'!$B$2:$F$2</c:f>
              <c:strCache>
                <c:ptCount val="5"/>
                <c:pt idx="0">
                  <c:v>Éjjeli menedékhely</c:v>
                </c:pt>
                <c:pt idx="1">
                  <c:v>Átmeneti szálló</c:v>
                </c:pt>
                <c:pt idx="2">
                  <c:v>Nappali melegedő</c:v>
                </c:pt>
                <c:pt idx="3">
                  <c:v>Integrált</c:v>
                </c:pt>
                <c:pt idx="4">
                  <c:v>Országos</c:v>
                </c:pt>
              </c:strCache>
            </c:strRef>
          </c:cat>
          <c:val>
            <c:numRef>
              <c:f>'[RSZTOP étkezési csomagokhoz kapcsolódó elégedettségi felmérés (válaszok).xlsx]Diagram adattábla'!$I$13:$M$13</c:f>
              <c:numCache>
                <c:formatCode>0%</c:formatCode>
                <c:ptCount val="5"/>
                <c:pt idx="0">
                  <c:v>0.51724137931034486</c:v>
                </c:pt>
                <c:pt idx="1">
                  <c:v>0.51515151515151514</c:v>
                </c:pt>
                <c:pt idx="2">
                  <c:v>0.5</c:v>
                </c:pt>
                <c:pt idx="3">
                  <c:v>0.51428571428571423</c:v>
                </c:pt>
                <c:pt idx="4">
                  <c:v>0.51485148514851486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9E-478F-9F89-4E0F62E731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1219568"/>
        <c:axId val="451215960"/>
      </c:barChart>
      <c:catAx>
        <c:axId val="451219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51215960"/>
        <c:crosses val="autoZero"/>
        <c:auto val="1"/>
        <c:lblAlgn val="ctr"/>
        <c:lblOffset val="100"/>
        <c:noMultiLvlLbl val="0"/>
      </c:catAx>
      <c:valAx>
        <c:axId val="45121596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451219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>
      <a:solidFill>
        <a:srgbClr val="002060"/>
      </a:solidFill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u-HU" dirty="0"/>
              <a:t>I. Ön szerint </a:t>
            </a:r>
            <a:r>
              <a:rPr lang="hu-HU" b="1" dirty="0"/>
              <a:t>elegendő-e a munkanapokon történő étkezés biztosítása </a:t>
            </a:r>
            <a:r>
              <a:rPr lang="hu-HU" dirty="0"/>
              <a:t>az ügyfélkör igényeit figyelembe véve?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IGEN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'[RSZTOP étkezési csomagokhoz kapcsolódó elégedettségi felmérés (válaszok).xlsx]Diagram adattábla'!$B$33:$I$33</c:f>
              <c:strCache>
                <c:ptCount val="8"/>
                <c:pt idx="0">
                  <c:v>Közép-magyarországi régió</c:v>
                </c:pt>
                <c:pt idx="1">
                  <c:v>Közép-dunántúli régió</c:v>
                </c:pt>
                <c:pt idx="2">
                  <c:v>Dél-dunántúli régió</c:v>
                </c:pt>
                <c:pt idx="3">
                  <c:v>Nyugat-dunántúli régió</c:v>
                </c:pt>
                <c:pt idx="4">
                  <c:v>Észak-magyarországi régió</c:v>
                </c:pt>
                <c:pt idx="5">
                  <c:v>Észak-alföldi régió</c:v>
                </c:pt>
                <c:pt idx="6">
                  <c:v>Dél-alföldi régió</c:v>
                </c:pt>
                <c:pt idx="7">
                  <c:v>Országos</c:v>
                </c:pt>
              </c:strCache>
            </c:strRef>
          </c:cat>
          <c:val>
            <c:numRef>
              <c:f>'[RSZTOP étkezési csomagokhoz kapcsolódó elégedettségi felmérés (válaszok).xlsx]Diagram adattábla'!$K$43:$Q$43</c:f>
              <c:numCache>
                <c:formatCode>0%</c:formatCode>
                <c:ptCount val="7"/>
                <c:pt idx="0">
                  <c:v>0.4</c:v>
                </c:pt>
                <c:pt idx="1">
                  <c:v>0.2857142857142857</c:v>
                </c:pt>
                <c:pt idx="2">
                  <c:v>0.22222222222222221</c:v>
                </c:pt>
                <c:pt idx="3">
                  <c:v>0.4</c:v>
                </c:pt>
                <c:pt idx="4">
                  <c:v>0.54545454545454541</c:v>
                </c:pt>
                <c:pt idx="5">
                  <c:v>0.6</c:v>
                </c:pt>
                <c:pt idx="6">
                  <c:v>0.88235294117647056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4E-4C19-92E0-9F072FE4B4DB}"/>
            </c:ext>
          </c:extLst>
        </c:ser>
        <c:ser>
          <c:idx val="1"/>
          <c:order val="1"/>
          <c:tx>
            <c:v>NEM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'[RSZTOP étkezési csomagokhoz kapcsolódó elégedettségi felmérés (válaszok).xlsx]Diagram adattábla'!$B$33:$I$33</c:f>
              <c:strCache>
                <c:ptCount val="8"/>
                <c:pt idx="0">
                  <c:v>Közép-magyarországi régió</c:v>
                </c:pt>
                <c:pt idx="1">
                  <c:v>Közép-dunántúli régió</c:v>
                </c:pt>
                <c:pt idx="2">
                  <c:v>Dél-dunántúli régió</c:v>
                </c:pt>
                <c:pt idx="3">
                  <c:v>Nyugat-dunántúli régió</c:v>
                </c:pt>
                <c:pt idx="4">
                  <c:v>Észak-magyarországi régió</c:v>
                </c:pt>
                <c:pt idx="5">
                  <c:v>Észak-alföldi régió</c:v>
                </c:pt>
                <c:pt idx="6">
                  <c:v>Dél-alföldi régió</c:v>
                </c:pt>
                <c:pt idx="7">
                  <c:v>Országos</c:v>
                </c:pt>
              </c:strCache>
            </c:strRef>
          </c:cat>
          <c:val>
            <c:numRef>
              <c:f>'[RSZTOP étkezési csomagokhoz kapcsolódó elégedettségi felmérés (válaszok).xlsx]Diagram adattábla'!$K$44:$R$44</c:f>
              <c:numCache>
                <c:formatCode>0%</c:formatCode>
                <c:ptCount val="8"/>
                <c:pt idx="0">
                  <c:v>0.6</c:v>
                </c:pt>
                <c:pt idx="1">
                  <c:v>0.7142857142857143</c:v>
                </c:pt>
                <c:pt idx="2">
                  <c:v>0.77777777777777779</c:v>
                </c:pt>
                <c:pt idx="3">
                  <c:v>0.6</c:v>
                </c:pt>
                <c:pt idx="4">
                  <c:v>0.45454545454545453</c:v>
                </c:pt>
                <c:pt idx="5">
                  <c:v>0.4</c:v>
                </c:pt>
                <c:pt idx="6">
                  <c:v>0.11764705882352941</c:v>
                </c:pt>
                <c:pt idx="7">
                  <c:v>0.51485148514851486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4E-4C19-92E0-9F072FE4B4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6691936"/>
        <c:axId val="356685376"/>
      </c:barChart>
      <c:catAx>
        <c:axId val="356691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56685376"/>
        <c:crosses val="autoZero"/>
        <c:auto val="1"/>
        <c:lblAlgn val="ctr"/>
        <c:lblOffset val="100"/>
        <c:noMultiLvlLbl val="0"/>
      </c:catAx>
      <c:valAx>
        <c:axId val="356685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56691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  <a:ln>
      <a:solidFill>
        <a:srgbClr val="002060"/>
      </a:solidFill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Pontosság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Lit>
              <c:ptCount val="1"/>
              <c:pt idx="0">
                <c:v>Országos</c:v>
              </c:pt>
            </c:strLit>
          </c:cat>
          <c:val>
            <c:numRef>
              <c:f>'[RSZTOP étkezési csomagokhoz kapcsolódó elégedettségi felmérés (válaszok).xlsx]Diagram adattábla'!$F$14</c:f>
              <c:numCache>
                <c:formatCode>0.0</c:formatCode>
                <c:ptCount val="1"/>
                <c:pt idx="0">
                  <c:v>5.6534653465346532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9B-49B9-8858-B3D05637215A}"/>
            </c:ext>
          </c:extLst>
        </c:ser>
        <c:ser>
          <c:idx val="1"/>
          <c:order val="1"/>
          <c:tx>
            <c:v>Szállító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'[RSZTOP étkezési csomagokhoz kapcsolódó elégedettségi felmérés (válaszok).xlsx]Diagram adattábla'!$F$15</c:f>
              <c:numCache>
                <c:formatCode>0.0</c:formatCode>
                <c:ptCount val="1"/>
                <c:pt idx="0">
                  <c:v>5.7524752475247523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9B-49B9-8858-B3D05637215A}"/>
            </c:ext>
          </c:extLst>
        </c:ser>
        <c:ser>
          <c:idx val="2"/>
          <c:order val="2"/>
          <c:tx>
            <c:v>Folyamat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'[RSZTOP étkezési csomagokhoz kapcsolódó elégedettségi felmérés (válaszok).xlsx]Diagram adattábla'!$F$16</c:f>
              <c:numCache>
                <c:formatCode>0.0</c:formatCode>
                <c:ptCount val="1"/>
                <c:pt idx="0">
                  <c:v>5.7227722772277225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D9B-49B9-8858-B3D05637215A}"/>
            </c:ext>
          </c:extLst>
        </c:ser>
        <c:ser>
          <c:idx val="3"/>
          <c:order val="3"/>
          <c:tx>
            <c:v>Adminisztráció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'[RSZTOP étkezési csomagokhoz kapcsolódó elégedettségi felmérés (válaszok).xlsx]Diagram adattábla'!$F$17</c:f>
              <c:numCache>
                <c:formatCode>0.0</c:formatCode>
                <c:ptCount val="1"/>
                <c:pt idx="0">
                  <c:v>4.9306930693069306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D9B-49B9-8858-B3D05637215A}"/>
            </c:ext>
          </c:extLst>
        </c:ser>
        <c:ser>
          <c:idx val="4"/>
          <c:order val="4"/>
          <c:tx>
            <c:v>Együttműködés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'[RSZTOP étkezési csomagokhoz kapcsolódó elégedettségi felmérés (válaszok).xlsx]Diagram adattábla'!$F$18</c:f>
              <c:numCache>
                <c:formatCode>0.0</c:formatCode>
                <c:ptCount val="1"/>
                <c:pt idx="0">
                  <c:v>5.2079207920792081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9B-49B9-8858-B3D05637215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44040832"/>
        <c:axId val="344037552"/>
      </c:barChart>
      <c:catAx>
        <c:axId val="344040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4037552"/>
        <c:crosses val="autoZero"/>
        <c:auto val="1"/>
        <c:lblAlgn val="ctr"/>
        <c:lblOffset val="100"/>
        <c:noMultiLvlLbl val="0"/>
      </c:catAx>
      <c:valAx>
        <c:axId val="344037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solidFill>
              <a:srgbClr val="002060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440408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2">
        <a:lumMod val="20000"/>
        <a:lumOff val="80000"/>
      </a:schemeClr>
    </a:solidFill>
    <a:ln>
      <a:solidFill>
        <a:srgbClr val="002060"/>
      </a:solidFill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24843151-154A-468D-AA6F-858761E88774}" type="datetimeFigureOut">
              <a:rPr lang="hu-HU" smtClean="0"/>
              <a:t>2018.12.03.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A5583439-0D18-412F-932C-54F076D2254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1713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8A9B0CA9-5AA3-4741-AF0D-59DDBE23BC92}" type="datetimeFigureOut">
              <a:rPr lang="hu-HU" smtClean="0"/>
              <a:t>2018.12.03.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4" rIns="91429" bIns="45714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29" tIns="45714" rIns="91429" bIns="45714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DFEAFD82-2A37-4F55-863E-00DAA286412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7784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144">
              <a:defRPr/>
            </a:pPr>
            <a:fld id="{CDA5C11E-540C-488B-B718-84796C0B45F1}" type="slidenum">
              <a:rPr lang="hu-HU">
                <a:solidFill>
                  <a:prstClr val="black"/>
                </a:solidFill>
                <a:latin typeface="Calibri"/>
              </a:rPr>
              <a:pPr defTabSz="457144">
                <a:defRPr/>
              </a:pPr>
              <a:t>1</a:t>
            </a:fld>
            <a:endParaRPr lang="hu-HU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38347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2018.12.03.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z="2400" smtClean="0"/>
              <a:t>Mintacím szerkesztése</a:t>
            </a:r>
            <a:endParaRPr lang="hu-HU" sz="2400"/>
          </a:p>
        </p:txBody>
      </p:sp>
    </p:spTree>
    <p:extLst>
      <p:ext uri="{BB962C8B-B14F-4D97-AF65-F5344CB8AC3E}">
        <p14:creationId xmlns:p14="http://schemas.microsoft.com/office/powerpoint/2010/main" val="4004480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6266767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2018.12.03.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461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2018.12.03.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z="2400" smtClean="0"/>
              <a:t>Mintacím szerkesztése</a:t>
            </a:r>
            <a:endParaRPr lang="hu-HU" sz="2400"/>
          </a:p>
        </p:txBody>
      </p:sp>
    </p:spTree>
    <p:extLst>
      <p:ext uri="{BB962C8B-B14F-4D97-AF65-F5344CB8AC3E}">
        <p14:creationId xmlns:p14="http://schemas.microsoft.com/office/powerpoint/2010/main" val="4124878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2018.12.03.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288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2018.12.03.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7252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53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2018.12.03.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1388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2018.12.03.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113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705508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2018.12.03.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1164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9485" y="162732"/>
            <a:ext cx="6333885" cy="6571282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algn="ctr"/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EGY – TÁL - ÉTEL </a:t>
            </a:r>
            <a:r>
              <a:rPr lang="hu-HU" sz="1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ÉS</a:t>
            </a:r>
            <a:r>
              <a:rPr lang="hu-HU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AMI KÖRÜLÖTTE VAN</a:t>
            </a:r>
            <a:r>
              <a:rPr lang="hu-HU" sz="3600" dirty="0" smtClean="0">
                <a:solidFill>
                  <a:srgbClr val="FF0000"/>
                </a:solidFill>
              </a:rPr>
              <a:t/>
            </a:r>
            <a:br>
              <a:rPr lang="hu-HU" sz="3600" dirty="0" smtClean="0">
                <a:solidFill>
                  <a:srgbClr val="FF0000"/>
                </a:solidFill>
              </a:rPr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1400" b="0" dirty="0" smtClean="0"/>
              <a:t>(</a:t>
            </a:r>
            <a:r>
              <a:rPr lang="hu-HU" sz="1400" b="0" cap="none" dirty="0" smtClean="0"/>
              <a:t>Hajléktalan emberek részére történő kiegészítő étkeztetés szolgáltatás-biztosítás tapasztalatainak felmérése 2018. évben)</a:t>
            </a:r>
            <a:r>
              <a:rPr lang="hu-HU" sz="1400" b="0" i="1" cap="none" dirty="0" smtClean="0"/>
              <a:t/>
            </a:r>
            <a:br>
              <a:rPr lang="hu-HU" sz="1400" b="0" i="1" cap="none" dirty="0" smtClean="0"/>
            </a:br>
            <a:r>
              <a:rPr lang="hu-HU" sz="1400" b="0" dirty="0" smtClean="0">
                <a:solidFill>
                  <a:srgbClr val="FFC000"/>
                </a:solidFill>
              </a:rPr>
              <a:t/>
            </a:r>
            <a:br>
              <a:rPr lang="hu-HU" sz="1400" b="0" dirty="0" smtClean="0">
                <a:solidFill>
                  <a:srgbClr val="FFC000"/>
                </a:solidFill>
              </a:rPr>
            </a:br>
            <a:endParaRPr lang="hu-HU" sz="1400" b="0" dirty="0"/>
          </a:p>
        </p:txBody>
      </p:sp>
      <p:sp>
        <p:nvSpPr>
          <p:cNvPr id="3" name="Text Placeholder 16"/>
          <p:cNvSpPr>
            <a:spLocks noGrp="1"/>
          </p:cNvSpPr>
          <p:nvPr>
            <p:ph type="body" sz="quarter" idx="10"/>
          </p:nvPr>
        </p:nvSpPr>
        <p:spPr>
          <a:xfrm>
            <a:off x="139486" y="5155894"/>
            <a:ext cx="6333884" cy="1578120"/>
          </a:xfrm>
          <a:solidFill>
            <a:schemeClr val="tx2">
              <a:lumMod val="75000"/>
            </a:schemeClr>
          </a:solidFill>
        </p:spPr>
        <p:txBody>
          <a:bodyPr rtlCol="0">
            <a:normAutofit/>
          </a:bodyPr>
          <a:lstStyle/>
          <a:p>
            <a:pPr algn="ctr" eaLnBrk="1" fontAlgn="auto" hangingPunct="1">
              <a:defRPr/>
            </a:pPr>
            <a:r>
              <a:rPr lang="hu-HU" sz="900" dirty="0" smtClean="0"/>
              <a:t>Regionális szakmai tapasztalati képzés</a:t>
            </a:r>
          </a:p>
          <a:p>
            <a:pPr algn="ctr" eaLnBrk="1" fontAlgn="auto" hangingPunct="1">
              <a:defRPr/>
            </a:pPr>
            <a:r>
              <a:rPr lang="hu-HU" sz="900" dirty="0" smtClean="0"/>
              <a:t>Hajléktalanokért Közalapítvány – </a:t>
            </a:r>
            <a:r>
              <a:rPr lang="hu-HU" sz="900" dirty="0" err="1" smtClean="0"/>
              <a:t>rsztop</a:t>
            </a:r>
            <a:r>
              <a:rPr lang="hu-HU" sz="900" dirty="0"/>
              <a:t> </a:t>
            </a:r>
            <a:r>
              <a:rPr lang="hu-HU" sz="900" dirty="0" err="1" smtClean="0"/>
              <a:t>pROJEKTIRODA</a:t>
            </a:r>
            <a:endParaRPr lang="hu-HU" sz="900" dirty="0" smtClean="0"/>
          </a:p>
          <a:p>
            <a:pPr algn="ctr" eaLnBrk="1" fontAlgn="auto" hangingPunct="1">
              <a:defRPr/>
            </a:pPr>
            <a:r>
              <a:rPr lang="hu-HU" sz="900" dirty="0" smtClean="0"/>
              <a:t>Előadó: Kemecsei Judit</a:t>
            </a:r>
          </a:p>
          <a:p>
            <a:pPr algn="ctr">
              <a:defRPr/>
            </a:pPr>
            <a:r>
              <a:rPr lang="hu-HU" sz="900" dirty="0" smtClean="0"/>
              <a:t>időpont: 2018. december 4-5.</a:t>
            </a:r>
          </a:p>
          <a:p>
            <a:pPr algn="r">
              <a:defRPr/>
            </a:pPr>
            <a:endParaRPr lang="hu-HU" sz="900" dirty="0" smtClean="0"/>
          </a:p>
          <a:p>
            <a:pPr algn="ctr">
              <a:defRPr/>
            </a:pPr>
            <a:r>
              <a:rPr lang="en-US" sz="900" dirty="0" err="1"/>
              <a:t>Rászoruló</a:t>
            </a:r>
            <a:r>
              <a:rPr lang="en-US" sz="900" dirty="0"/>
              <a:t> </a:t>
            </a:r>
            <a:r>
              <a:rPr lang="en-US" sz="900" dirty="0" err="1"/>
              <a:t>Személyeket</a:t>
            </a:r>
            <a:r>
              <a:rPr lang="en-US" sz="900" dirty="0"/>
              <a:t> </a:t>
            </a:r>
            <a:r>
              <a:rPr lang="en-US" sz="900" dirty="0" err="1"/>
              <a:t>Támogató</a:t>
            </a:r>
            <a:r>
              <a:rPr lang="en-US" sz="900" dirty="0"/>
              <a:t> </a:t>
            </a:r>
            <a:r>
              <a:rPr lang="en-US" sz="900" dirty="0" err="1"/>
              <a:t>Operatív</a:t>
            </a:r>
            <a:r>
              <a:rPr lang="en-US" sz="900" dirty="0"/>
              <a:t> Program</a:t>
            </a:r>
            <a:br>
              <a:rPr lang="en-US" sz="900" dirty="0"/>
            </a:br>
            <a:r>
              <a:rPr lang="en-US" sz="900" dirty="0" smtClean="0"/>
              <a:t>RSZTOP-3.1.1</a:t>
            </a:r>
            <a:r>
              <a:rPr lang="hu-HU" sz="900" dirty="0" smtClean="0"/>
              <a:t>-16-2016-00001</a:t>
            </a:r>
            <a:endParaRPr lang="en-US" sz="9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38994" y="4103648"/>
            <a:ext cx="5353005" cy="2754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59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7319" y="44623"/>
            <a:ext cx="11223780" cy="1310451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A </a:t>
            </a:r>
            <a:r>
              <a:rPr lang="hu-HU" cap="none" dirty="0" smtClean="0"/>
              <a:t>felmérés eredménye, </a:t>
            </a:r>
            <a:r>
              <a:rPr lang="hu-HU" sz="1000" cap="none" dirty="0" smtClean="0"/>
              <a:t>avagy a tömeg bölcsessége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I. Étkezési csomagok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69617832"/>
              </p:ext>
            </p:extLst>
          </p:nvPr>
        </p:nvGraphicFramePr>
        <p:xfrm>
          <a:off x="174171" y="1355074"/>
          <a:ext cx="5820229" cy="523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rtalom helye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6754334"/>
              </p:ext>
            </p:extLst>
          </p:nvPr>
        </p:nvGraphicFramePr>
        <p:xfrm>
          <a:off x="6197600" y="1355074"/>
          <a:ext cx="5776686" cy="5234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4170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7318" y="44624"/>
            <a:ext cx="10985081" cy="1277400"/>
          </a:xfrm>
        </p:spPr>
        <p:txBody>
          <a:bodyPr>
            <a:normAutofit/>
          </a:bodyPr>
          <a:lstStyle/>
          <a:p>
            <a:pPr algn="ctr"/>
            <a:r>
              <a:rPr lang="hu-HU" cap="none" dirty="0" smtClean="0"/>
              <a:t>A felmérés eredménye, </a:t>
            </a:r>
            <a:r>
              <a:rPr lang="hu-HU" sz="1000" cap="none" dirty="0" smtClean="0"/>
              <a:t>avagy a tömeg bölcsessége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I. Étkezési csomagok</a:t>
            </a:r>
            <a:br>
              <a:rPr lang="hu-HU" dirty="0"/>
            </a:b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741973414"/>
              </p:ext>
            </p:extLst>
          </p:nvPr>
        </p:nvGraphicFramePr>
        <p:xfrm>
          <a:off x="246743" y="1322024"/>
          <a:ext cx="5747657" cy="5311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rtalom helye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08207002"/>
              </p:ext>
            </p:extLst>
          </p:nvPr>
        </p:nvGraphicFramePr>
        <p:xfrm>
          <a:off x="6197599" y="1322024"/>
          <a:ext cx="5849257" cy="5311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84826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7318" y="44624"/>
            <a:ext cx="11234797" cy="1200282"/>
          </a:xfrm>
        </p:spPr>
        <p:txBody>
          <a:bodyPr>
            <a:normAutofit/>
          </a:bodyPr>
          <a:lstStyle/>
          <a:p>
            <a:pPr algn="ctr"/>
            <a:r>
              <a:rPr lang="hu-HU" cap="none" dirty="0" smtClean="0"/>
              <a:t>A felmérés eredménye, </a:t>
            </a:r>
            <a:r>
              <a:rPr lang="hu-HU" sz="1000" cap="none" dirty="0" smtClean="0"/>
              <a:t>avagy a tömeg bölcsessége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I. Étkezési csomagok</a:t>
            </a:r>
            <a:br>
              <a:rPr lang="hu-HU" dirty="0"/>
            </a:b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46281866"/>
              </p:ext>
            </p:extLst>
          </p:nvPr>
        </p:nvGraphicFramePr>
        <p:xfrm>
          <a:off x="232229" y="1366092"/>
          <a:ext cx="5762171" cy="5177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rtalom helye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0073968"/>
              </p:ext>
            </p:extLst>
          </p:nvPr>
        </p:nvGraphicFramePr>
        <p:xfrm>
          <a:off x="6197599" y="1366092"/>
          <a:ext cx="5747657" cy="5177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71902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11057652" cy="864096"/>
          </a:xfrm>
        </p:spPr>
        <p:txBody>
          <a:bodyPr>
            <a:normAutofit/>
          </a:bodyPr>
          <a:lstStyle/>
          <a:p>
            <a:pPr algn="ctr"/>
            <a:r>
              <a:rPr lang="hu-HU" cap="none" dirty="0" smtClean="0"/>
              <a:t>A felmérés eredménye, </a:t>
            </a:r>
            <a:r>
              <a:rPr lang="hu-HU" sz="1000" cap="none" dirty="0" smtClean="0"/>
              <a:t>avagy a tömeg bölcsessége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I. Étkezési csomagok</a:t>
            </a: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30179732"/>
              </p:ext>
            </p:extLst>
          </p:nvPr>
        </p:nvGraphicFramePr>
        <p:xfrm>
          <a:off x="174171" y="1306286"/>
          <a:ext cx="5820229" cy="528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rtalom helye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09189037"/>
              </p:ext>
            </p:extLst>
          </p:nvPr>
        </p:nvGraphicFramePr>
        <p:xfrm>
          <a:off x="6197599" y="1306286"/>
          <a:ext cx="5733143" cy="528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93291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11245057" cy="936104"/>
          </a:xfrm>
        </p:spPr>
        <p:txBody>
          <a:bodyPr>
            <a:normAutofit fontScale="90000"/>
          </a:bodyPr>
          <a:lstStyle/>
          <a:p>
            <a:r>
              <a:rPr lang="hu-HU" dirty="0"/>
              <a:t>II. Szállítóval, átadás-átvétellel, szolgáltatással kapcsolatos kérdések</a:t>
            </a:r>
            <a:br>
              <a:rPr lang="hu-HU" dirty="0"/>
            </a:br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5153" y="1326776"/>
            <a:ext cx="11824447" cy="528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879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7319" y="44623"/>
            <a:ext cx="11130224" cy="1232633"/>
          </a:xfrm>
        </p:spPr>
        <p:txBody>
          <a:bodyPr>
            <a:normAutofit/>
          </a:bodyPr>
          <a:lstStyle/>
          <a:p>
            <a:pPr algn="ctr"/>
            <a:r>
              <a:rPr lang="hu-HU" cap="none" dirty="0" smtClean="0"/>
              <a:t>A felmérés eredménye, </a:t>
            </a:r>
            <a:r>
              <a:rPr lang="hu-HU" sz="1000" cap="none" dirty="0" smtClean="0"/>
              <a:t>avagy a tömeg bölcsessége</a:t>
            </a: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>II. </a:t>
            </a:r>
            <a:r>
              <a:rPr lang="hu-HU" dirty="0"/>
              <a:t>Szállítóval, átadás-átvétellel, szolgáltatással kapcsolatos kérdések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3645513"/>
              </p:ext>
            </p:extLst>
          </p:nvPr>
        </p:nvGraphicFramePr>
        <p:xfrm>
          <a:off x="609600" y="1277256"/>
          <a:ext cx="10972800" cy="5370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707802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11029905" cy="936104"/>
          </a:xfrm>
        </p:spPr>
        <p:txBody>
          <a:bodyPr>
            <a:normAutofit/>
          </a:bodyPr>
          <a:lstStyle/>
          <a:p>
            <a:r>
              <a:rPr lang="hu-HU" dirty="0"/>
              <a:t>III. RSZTOP Projektirodával való együttműködésre vonatkozó kérdések</a:t>
            </a:r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8941" y="1335740"/>
            <a:ext cx="11689977" cy="5342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5303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10985081" cy="1174576"/>
          </a:xfrm>
        </p:spPr>
        <p:txBody>
          <a:bodyPr/>
          <a:lstStyle/>
          <a:p>
            <a:pPr algn="ctr"/>
            <a:r>
              <a:rPr lang="hu-HU" cap="none" dirty="0" smtClean="0"/>
              <a:t>A felmérés eredménye, </a:t>
            </a:r>
            <a:r>
              <a:rPr lang="hu-HU" sz="1000" cap="none" dirty="0" smtClean="0"/>
              <a:t>avagy a tömeg bölcsessége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III. RSZTOP Projektirodával való együttműködés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0818687"/>
              </p:ext>
            </p:extLst>
          </p:nvPr>
        </p:nvGraphicFramePr>
        <p:xfrm>
          <a:off x="609600" y="1320800"/>
          <a:ext cx="10972800" cy="5326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70422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10850610" cy="936104"/>
          </a:xfrm>
        </p:spPr>
        <p:txBody>
          <a:bodyPr/>
          <a:lstStyle/>
          <a:p>
            <a:r>
              <a:rPr lang="hu-HU" dirty="0"/>
              <a:t>IV. RSZTOP szolgáltatás-biztosítás – intézményi működés</a:t>
            </a:r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317812"/>
            <a:ext cx="11627224" cy="537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5152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7318" y="44624"/>
            <a:ext cx="11289881" cy="864096"/>
          </a:xfrm>
        </p:spPr>
        <p:txBody>
          <a:bodyPr/>
          <a:lstStyle/>
          <a:p>
            <a:pPr algn="ctr"/>
            <a:r>
              <a:rPr lang="hu-HU" cap="none" dirty="0" smtClean="0"/>
              <a:t>A felmérés eredménye, </a:t>
            </a:r>
            <a:r>
              <a:rPr lang="hu-HU" sz="1000" cap="none" dirty="0" smtClean="0"/>
              <a:t>avagy a tömeg bölcsessége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IV. RSZTOP </a:t>
            </a:r>
            <a:r>
              <a:rPr lang="hu-HU" dirty="0" smtClean="0"/>
              <a:t>szolgáltatás-biztosítás </a:t>
            </a:r>
            <a:r>
              <a:rPr lang="hu-HU" dirty="0"/>
              <a:t>– intézményi működés</a:t>
            </a: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62885319"/>
              </p:ext>
            </p:extLst>
          </p:nvPr>
        </p:nvGraphicFramePr>
        <p:xfrm>
          <a:off x="217714" y="1306286"/>
          <a:ext cx="5776686" cy="5297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rtalom helye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22676926"/>
              </p:ext>
            </p:extLst>
          </p:nvPr>
        </p:nvGraphicFramePr>
        <p:xfrm>
          <a:off x="6197600" y="1306286"/>
          <a:ext cx="5805714" cy="5297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5904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11280454" cy="1058312"/>
          </a:xfrm>
        </p:spPr>
        <p:txBody>
          <a:bodyPr>
            <a:normAutofit/>
          </a:bodyPr>
          <a:lstStyle/>
          <a:p>
            <a:r>
              <a:rPr lang="hu-HU" cap="none" dirty="0"/>
              <a:t>Hajléktalan emberek részére történő kiegészítő étkeztetés szolgáltatás-biztosítás tapasztalatainak felmérése 2018. </a:t>
            </a:r>
            <a:r>
              <a:rPr lang="hu-HU" cap="none" dirty="0" smtClean="0"/>
              <a:t>évben</a:t>
            </a:r>
            <a:r>
              <a:rPr lang="hu-HU" cap="none" dirty="0"/>
              <a:t/>
            </a:r>
            <a:br>
              <a:rPr lang="hu-HU" cap="none" dirty="0"/>
            </a:br>
            <a:r>
              <a:rPr lang="hu-HU" sz="800" b="0" cap="none" dirty="0"/>
              <a:t>fotó: https://hvg.hu/itthon/20171126_Egy_kozbeszerzesen_mulik_tobb_ezer_hajlektalan_etkeztetese</a:t>
            </a:r>
            <a:endParaRPr lang="hu-HU" sz="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hu-HU" b="1" dirty="0" smtClean="0"/>
              <a:t>A felmérés módszerei:</a:t>
            </a:r>
          </a:p>
          <a:p>
            <a:pPr marL="457200" indent="-457200">
              <a:buAutoNum type="arabicPeriod"/>
            </a:pPr>
            <a:r>
              <a:rPr lang="hu-HU" dirty="0" smtClean="0">
                <a:solidFill>
                  <a:srgbClr val="0070C0"/>
                </a:solidFill>
              </a:rPr>
              <a:t>A hajléktalan emberek részére történő kiegészítő szolgáltatás-biztosításban résztvevő </a:t>
            </a:r>
            <a:r>
              <a:rPr lang="hu-HU" b="1" dirty="0" smtClean="0">
                <a:solidFill>
                  <a:srgbClr val="0070C0"/>
                </a:solidFill>
              </a:rPr>
              <a:t>együttműködő partnerek online lekérdezése.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>
                <a:solidFill>
                  <a:srgbClr val="0070C0"/>
                </a:solidFill>
              </a:rPr>
              <a:t>2. A </a:t>
            </a:r>
            <a:r>
              <a:rPr lang="hu-HU" b="1" dirty="0" smtClean="0">
                <a:solidFill>
                  <a:srgbClr val="0070C0"/>
                </a:solidFill>
              </a:rPr>
              <a:t>helyszíni szakmai ellenőrzés </a:t>
            </a:r>
            <a:r>
              <a:rPr lang="hu-HU" dirty="0" smtClean="0">
                <a:solidFill>
                  <a:srgbClr val="0070C0"/>
                </a:solidFill>
              </a:rPr>
              <a:t>tapasztalatai.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3. A szolgáltatást-biztosító </a:t>
            </a:r>
            <a:r>
              <a:rPr lang="hu-HU" b="1" dirty="0" smtClean="0"/>
              <a:t>vállalkozóval történő </a:t>
            </a:r>
            <a:r>
              <a:rPr lang="hu-HU" dirty="0" smtClean="0"/>
              <a:t>elektronikus és személyes </a:t>
            </a:r>
            <a:r>
              <a:rPr lang="hu-HU" b="1" dirty="0" smtClean="0"/>
              <a:t>egyeztetések</a:t>
            </a:r>
            <a:r>
              <a:rPr lang="hu-HU" dirty="0" smtClean="0"/>
              <a:t>.</a:t>
            </a:r>
            <a:endParaRPr lang="hu-HU" dirty="0"/>
          </a:p>
        </p:txBody>
      </p:sp>
      <p:pic>
        <p:nvPicPr>
          <p:cNvPr id="5" name="Kép helye 4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654" r="28654"/>
          <a:stretch>
            <a:fillRect/>
          </a:stretch>
        </p:blipFill>
        <p:spPr>
          <a:xfrm>
            <a:off x="7588577" y="1633102"/>
            <a:ext cx="4364074" cy="4691063"/>
          </a:xfr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42042772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7318" y="44624"/>
            <a:ext cx="10985081" cy="864096"/>
          </a:xfrm>
        </p:spPr>
        <p:txBody>
          <a:bodyPr>
            <a:normAutofit/>
          </a:bodyPr>
          <a:lstStyle/>
          <a:p>
            <a:pPr algn="ctr"/>
            <a:r>
              <a:rPr lang="hu-HU" cap="none" dirty="0" smtClean="0"/>
              <a:t>A felmérés eredménye, </a:t>
            </a:r>
            <a:r>
              <a:rPr lang="hu-HU" sz="1000" cap="none" dirty="0" smtClean="0"/>
              <a:t>avagy a tömeg bölcsessége</a:t>
            </a:r>
            <a:r>
              <a:rPr lang="hu-HU" sz="1000" dirty="0"/>
              <a:t/>
            </a:r>
            <a:br>
              <a:rPr lang="hu-HU" sz="1000" dirty="0"/>
            </a:br>
            <a:r>
              <a:rPr lang="hu-HU" dirty="0"/>
              <a:t>IV. RSZTOP </a:t>
            </a:r>
            <a:r>
              <a:rPr lang="hu-HU" dirty="0" smtClean="0"/>
              <a:t>szolgáltatás-biztosítás </a:t>
            </a:r>
            <a:r>
              <a:rPr lang="hu-HU" dirty="0"/>
              <a:t>– intézményi működés</a:t>
            </a: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76313598"/>
              </p:ext>
            </p:extLst>
          </p:nvPr>
        </p:nvGraphicFramePr>
        <p:xfrm>
          <a:off x="246743" y="1349829"/>
          <a:ext cx="5747657" cy="5181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rtalom helye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81650888"/>
              </p:ext>
            </p:extLst>
          </p:nvPr>
        </p:nvGraphicFramePr>
        <p:xfrm>
          <a:off x="6197600" y="1349830"/>
          <a:ext cx="5805714" cy="5181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42783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7318" y="44624"/>
            <a:ext cx="10985081" cy="864096"/>
          </a:xfrm>
        </p:spPr>
        <p:txBody>
          <a:bodyPr>
            <a:normAutofit/>
          </a:bodyPr>
          <a:lstStyle/>
          <a:p>
            <a:pPr algn="ctr"/>
            <a:r>
              <a:rPr lang="hu-HU" cap="none" dirty="0" smtClean="0"/>
              <a:t>A felmérés eredménye, </a:t>
            </a:r>
            <a:r>
              <a:rPr lang="hu-HU" sz="1000" cap="none" dirty="0" smtClean="0"/>
              <a:t>avagy a tömeg bölcsessége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IV. RSZTOP </a:t>
            </a:r>
            <a:r>
              <a:rPr lang="hu-HU" dirty="0" smtClean="0"/>
              <a:t>szolgáltatás-biztosítás </a:t>
            </a:r>
            <a:r>
              <a:rPr lang="hu-HU" dirty="0"/>
              <a:t>– intézményi működés</a:t>
            </a: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477276217"/>
              </p:ext>
            </p:extLst>
          </p:nvPr>
        </p:nvGraphicFramePr>
        <p:xfrm>
          <a:off x="6197600" y="1378858"/>
          <a:ext cx="5384800" cy="5210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rtalom helye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53770558"/>
              </p:ext>
            </p:extLst>
          </p:nvPr>
        </p:nvGraphicFramePr>
        <p:xfrm>
          <a:off x="609600" y="1378858"/>
          <a:ext cx="5384800" cy="52106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271329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7318" y="44624"/>
            <a:ext cx="10985081" cy="864096"/>
          </a:xfrm>
        </p:spPr>
        <p:txBody>
          <a:bodyPr>
            <a:normAutofit/>
          </a:bodyPr>
          <a:lstStyle/>
          <a:p>
            <a:pPr algn="ctr"/>
            <a:r>
              <a:rPr lang="hu-HU" cap="none" dirty="0" smtClean="0"/>
              <a:t>A felmérés eredménye, </a:t>
            </a:r>
            <a:r>
              <a:rPr lang="hu-HU" sz="1000" cap="none" dirty="0" smtClean="0"/>
              <a:t>avagy a tömeg bölcsessége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IV. RSZTOP </a:t>
            </a:r>
            <a:r>
              <a:rPr lang="hu-HU" dirty="0" smtClean="0"/>
              <a:t>szolgáltatás-biztosítás </a:t>
            </a:r>
            <a:r>
              <a:rPr lang="hu-HU" dirty="0"/>
              <a:t>– intézményi működés</a:t>
            </a: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00625273"/>
              </p:ext>
            </p:extLst>
          </p:nvPr>
        </p:nvGraphicFramePr>
        <p:xfrm>
          <a:off x="6197600" y="1320800"/>
          <a:ext cx="5791200" cy="5254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rtalom helye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83282597"/>
              </p:ext>
            </p:extLst>
          </p:nvPr>
        </p:nvGraphicFramePr>
        <p:xfrm>
          <a:off x="275771" y="1320800"/>
          <a:ext cx="5718629" cy="52541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112573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11063638" cy="936104"/>
          </a:xfrm>
        </p:spPr>
        <p:txBody>
          <a:bodyPr/>
          <a:lstStyle/>
          <a:p>
            <a:pPr algn="ctr"/>
            <a:r>
              <a:rPr lang="hu-HU" dirty="0" smtClean="0"/>
              <a:t>A helyszíni szakmai ellenőrzés tapasztalatai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9628" y="1608514"/>
            <a:ext cx="11895513" cy="4525963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marL="0" indent="0" algn="ctr">
              <a:buNone/>
            </a:pPr>
            <a:endParaRPr lang="hu-HU" dirty="0" smtClean="0"/>
          </a:p>
          <a:p>
            <a:pPr marL="0" indent="0" algn="ctr">
              <a:buNone/>
            </a:pPr>
            <a:r>
              <a:rPr lang="hu-HU" dirty="0" smtClean="0"/>
              <a:t>I.   Étkezési csomagokra vonatkozóan</a:t>
            </a:r>
          </a:p>
          <a:p>
            <a:pPr marL="0" indent="0" algn="ctr">
              <a:buNone/>
            </a:pPr>
            <a:r>
              <a:rPr lang="hu-HU" dirty="0" smtClean="0"/>
              <a:t>II.  Szolgáltatásra vonatkozóan</a:t>
            </a:r>
          </a:p>
          <a:p>
            <a:pPr marL="0" indent="0" algn="ctr">
              <a:buNone/>
            </a:pPr>
            <a:r>
              <a:rPr lang="hu-HU" dirty="0" smtClean="0"/>
              <a:t>III. Adminisztrációra vonatkozóan</a:t>
            </a:r>
            <a:endParaRPr lang="hu-HU" dirty="0"/>
          </a:p>
          <a:p>
            <a:pPr marL="0" indent="0" algn="ctr">
              <a:buNone/>
            </a:pPr>
            <a:r>
              <a:rPr lang="hu-HU" dirty="0" smtClean="0"/>
              <a:t>IV. Napi ételadag-igényekre vonatkozóan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196818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61269" y="138066"/>
            <a:ext cx="10985082" cy="1077166"/>
          </a:xfrm>
        </p:spPr>
        <p:txBody>
          <a:bodyPr>
            <a:normAutofit fontScale="90000"/>
          </a:bodyPr>
          <a:lstStyle/>
          <a:p>
            <a:r>
              <a:rPr lang="hu-HU" cap="none" dirty="0" smtClean="0"/>
              <a:t>A helyszíni szakmai ellenőrzés tapasztalatai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I. </a:t>
            </a:r>
            <a:r>
              <a:rPr lang="hu-HU" dirty="0"/>
              <a:t>Étkezési csomagokra </a:t>
            </a:r>
            <a:r>
              <a:rPr lang="hu-HU" dirty="0" smtClean="0"/>
              <a:t>vonatkozóan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hu-HU" dirty="0" smtClean="0"/>
              <a:t>Megállapítások: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lvl="0"/>
            <a:r>
              <a:rPr lang="hu-HU" sz="2500" dirty="0" smtClean="0">
                <a:solidFill>
                  <a:prstClr val="black"/>
                </a:solidFill>
              </a:rPr>
              <a:t>Túl sok/túl kevés: </a:t>
            </a:r>
            <a:r>
              <a:rPr lang="hu-HU" sz="2000" dirty="0" smtClean="0">
                <a:solidFill>
                  <a:prstClr val="black"/>
                </a:solidFill>
              </a:rPr>
              <a:t>rizs, sárgarépa, hús, főzelék, gyümölcs.</a:t>
            </a:r>
          </a:p>
          <a:p>
            <a:pPr lvl="0"/>
            <a:r>
              <a:rPr lang="hu-HU" sz="2500" dirty="0" smtClean="0">
                <a:solidFill>
                  <a:prstClr val="black"/>
                </a:solidFill>
              </a:rPr>
              <a:t>Az egy főre jutó mennyisége megfelelő.</a:t>
            </a:r>
            <a:endParaRPr lang="hu-HU" sz="2500" dirty="0">
              <a:solidFill>
                <a:prstClr val="black"/>
              </a:solidFill>
            </a:endParaRPr>
          </a:p>
          <a:p>
            <a:pPr lvl="0"/>
            <a:r>
              <a:rPr lang="hu-HU" sz="2500" dirty="0" smtClean="0">
                <a:solidFill>
                  <a:prstClr val="black"/>
                </a:solidFill>
              </a:rPr>
              <a:t>Praktikus a csomagolása: </a:t>
            </a:r>
            <a:r>
              <a:rPr lang="hu-HU" sz="2000" dirty="0" smtClean="0">
                <a:solidFill>
                  <a:prstClr val="black"/>
                </a:solidFill>
              </a:rPr>
              <a:t>tárolás, eltarthatóság, kioszthatóság szempontjából.</a:t>
            </a:r>
          </a:p>
          <a:p>
            <a:pPr lvl="0"/>
            <a:r>
              <a:rPr lang="hu-HU" sz="2500" dirty="0" smtClean="0">
                <a:solidFill>
                  <a:prstClr val="black"/>
                </a:solidFill>
              </a:rPr>
              <a:t>Szükségesek </a:t>
            </a:r>
            <a:r>
              <a:rPr lang="hu-HU" sz="2000" dirty="0" smtClean="0">
                <a:solidFill>
                  <a:prstClr val="black"/>
                </a:solidFill>
              </a:rPr>
              <a:t>az étkezési csomagok kiegészítői.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hu-HU" dirty="0" smtClean="0"/>
              <a:t>Szükséges intézkedés: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Szükséges intézkedés: </a:t>
            </a:r>
            <a:r>
              <a:rPr lang="hu-HU" sz="2000" dirty="0"/>
              <a:t>az ételreceptúrák bővítése, az étel-jelleg megtartása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A szükséges intézkedés módja: </a:t>
            </a:r>
            <a:r>
              <a:rPr lang="hu-HU" sz="2000" dirty="0"/>
              <a:t>vállalkozói szerződés-módosítás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/>
              <a:t>A szükséges intézkedés folyamata: </a:t>
            </a:r>
            <a:r>
              <a:rPr lang="hu-HU" sz="2000" dirty="0"/>
              <a:t>egyeztetés a vállalkozóval, </a:t>
            </a:r>
            <a:r>
              <a:rPr lang="hu-HU" sz="2000" dirty="0" err="1"/>
              <a:t>dietetikai</a:t>
            </a:r>
            <a:r>
              <a:rPr lang="hu-HU" sz="2000" dirty="0"/>
              <a:t> tervezés, IH-EMMI egyeztetés, engedélyeztetési folyamatok, szerződésmódosítás.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70455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11186186" cy="864096"/>
          </a:xfrm>
        </p:spPr>
        <p:txBody>
          <a:bodyPr>
            <a:normAutofit/>
          </a:bodyPr>
          <a:lstStyle/>
          <a:p>
            <a:r>
              <a:rPr lang="hu-HU" cap="none" dirty="0" smtClean="0"/>
              <a:t>A helyszíni szakmai ellenőrzés tapasztalatai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II. </a:t>
            </a:r>
            <a:r>
              <a:rPr lang="hu-HU" dirty="0"/>
              <a:t>szolgáltatásra vonatkozóan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hu-HU" dirty="0" smtClean="0"/>
              <a:t>Megállapítások: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lvl="0"/>
            <a:r>
              <a:rPr lang="hu-HU" sz="3000" dirty="0">
                <a:solidFill>
                  <a:prstClr val="black"/>
                </a:solidFill>
              </a:rPr>
              <a:t>A szállítási időpont </a:t>
            </a:r>
            <a:r>
              <a:rPr lang="hu-HU" dirty="0">
                <a:solidFill>
                  <a:prstClr val="black"/>
                </a:solidFill>
              </a:rPr>
              <a:t>betartása megfelelő.</a:t>
            </a:r>
          </a:p>
          <a:p>
            <a:pPr lvl="0"/>
            <a:r>
              <a:rPr lang="hu-HU" sz="3000" dirty="0">
                <a:solidFill>
                  <a:prstClr val="black"/>
                </a:solidFill>
              </a:rPr>
              <a:t>A szállítók </a:t>
            </a:r>
            <a:r>
              <a:rPr lang="hu-HU" dirty="0">
                <a:solidFill>
                  <a:prstClr val="black"/>
                </a:solidFill>
              </a:rPr>
              <a:t>előzékenyek, kedvesek, szolgálatkészek. </a:t>
            </a:r>
          </a:p>
          <a:p>
            <a:pPr lvl="0"/>
            <a:r>
              <a:rPr lang="hu-HU" sz="3000" dirty="0">
                <a:solidFill>
                  <a:prstClr val="black"/>
                </a:solidFill>
              </a:rPr>
              <a:t>Probléma-kezelés</a:t>
            </a:r>
            <a:r>
              <a:rPr lang="hu-HU" dirty="0">
                <a:solidFill>
                  <a:prstClr val="black"/>
                </a:solidFill>
              </a:rPr>
              <a:t> megfelelő. </a:t>
            </a:r>
            <a:endParaRPr lang="hu-HU" dirty="0" smtClean="0">
              <a:solidFill>
                <a:prstClr val="black"/>
              </a:solidFill>
            </a:endParaRPr>
          </a:p>
          <a:p>
            <a:pPr lvl="0"/>
            <a:r>
              <a:rPr lang="hu-HU" sz="3200" dirty="0" smtClean="0">
                <a:solidFill>
                  <a:prstClr val="black"/>
                </a:solidFill>
              </a:rPr>
              <a:t>Élelmiszer-biztonság</a:t>
            </a:r>
            <a:r>
              <a:rPr lang="hu-HU" dirty="0" smtClean="0">
                <a:solidFill>
                  <a:prstClr val="black"/>
                </a:solidFill>
              </a:rPr>
              <a:t> megfelelő.</a:t>
            </a:r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 algn="ctr"/>
            <a:r>
              <a:rPr lang="hu-HU" dirty="0" smtClean="0"/>
              <a:t>Szükséges intézkedés: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Folyamatos egyeztetés a szolgáltatóval.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A szükséges intézkedés módja: </a:t>
            </a:r>
            <a:r>
              <a:rPr lang="hu-HU" sz="2000" dirty="0" smtClean="0"/>
              <a:t>elektronikus úton, személyes egyeztetések és helyszíni látogatás formájában.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A szükséges intézkedés </a:t>
            </a:r>
            <a:r>
              <a:rPr lang="hu-HU" dirty="0" err="1" smtClean="0"/>
              <a:t>időbenisége</a:t>
            </a:r>
            <a:r>
              <a:rPr lang="hu-HU" dirty="0" smtClean="0"/>
              <a:t>: </a:t>
            </a:r>
            <a:r>
              <a:rPr lang="hu-HU" sz="2000" dirty="0" smtClean="0"/>
              <a:t>folyamatos, rendszeres.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451750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11063638" cy="1265702"/>
          </a:xfrm>
        </p:spPr>
        <p:txBody>
          <a:bodyPr>
            <a:normAutofit/>
          </a:bodyPr>
          <a:lstStyle/>
          <a:p>
            <a:r>
              <a:rPr lang="hu-HU" cap="none" dirty="0"/>
              <a:t>A helyszíni szakmai ellenőrzés </a:t>
            </a:r>
            <a:r>
              <a:rPr lang="hu-HU" cap="none" dirty="0" smtClean="0"/>
              <a:t>tapasztalatai</a:t>
            </a:r>
            <a:br>
              <a:rPr lang="hu-HU" cap="none" dirty="0" smtClean="0"/>
            </a:br>
            <a:r>
              <a:rPr lang="hu-HU" dirty="0"/>
              <a:t>III. </a:t>
            </a:r>
            <a:r>
              <a:rPr lang="hu-HU" dirty="0" smtClean="0"/>
              <a:t>Adminisztrációra - adatszolgáltatásra </a:t>
            </a:r>
            <a:r>
              <a:rPr lang="hu-HU" dirty="0"/>
              <a:t>vonatkozóan</a:t>
            </a:r>
            <a:br>
              <a:rPr lang="hu-HU" dirty="0"/>
            </a:b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310326"/>
            <a:ext cx="5386917" cy="480767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hu-HU" dirty="0"/>
              <a:t>Megállapítások: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hu-HU" dirty="0" smtClean="0"/>
              <a:t>Az étkezési csomagok átadás-átvételéhez kapcsolódó adminisztráció </a:t>
            </a:r>
            <a:r>
              <a:rPr lang="hu-HU" sz="2000" dirty="0" smtClean="0"/>
              <a:t>rutinszerű, de sokak túlzónak találják.</a:t>
            </a:r>
          </a:p>
          <a:p>
            <a:r>
              <a:rPr lang="hu-HU" dirty="0" smtClean="0"/>
              <a:t>A szolgáltatás-biztosításhoz kapcsolódó adatszolgáltatási kötelezettség teljesítése </a:t>
            </a:r>
            <a:r>
              <a:rPr lang="hu-HU" sz="2000" dirty="0" smtClean="0"/>
              <a:t>sok esetben határidőt követően történik.</a:t>
            </a:r>
            <a:endParaRPr lang="hu-HU" sz="2000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310326"/>
            <a:ext cx="5389033" cy="864549"/>
          </a:xfrm>
        </p:spPr>
        <p:txBody>
          <a:bodyPr/>
          <a:lstStyle/>
          <a:p>
            <a:pPr algn="ctr"/>
            <a:r>
              <a:rPr lang="hu-HU" dirty="0"/>
              <a:t>Szükséges intézkedés:</a:t>
            </a:r>
          </a:p>
          <a:p>
            <a:pPr algn="ctr"/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Az adminisztrációs és adatszolgáltatási kötelezettség redukálása.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A szükséges intézkedés módja: EU szintű állásfoglalás…. </a:t>
            </a:r>
            <a:r>
              <a:rPr lang="hu-HU" sz="1800" dirty="0" smtClean="0"/>
              <a:t>(jelenleg nem látjuk kivitelezhetőnek, de törekszünk rá).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/>
              <a:t>Az adatszolgáltatási kötelezettség teljesülésének folyamatos figyelemmel kísérése, jelzése.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348055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7318" y="44623"/>
            <a:ext cx="11167333" cy="1397677"/>
          </a:xfrm>
        </p:spPr>
        <p:txBody>
          <a:bodyPr>
            <a:normAutofit/>
          </a:bodyPr>
          <a:lstStyle/>
          <a:p>
            <a:r>
              <a:rPr lang="hu-HU" cap="none" dirty="0"/>
              <a:t>A helyszíni szakmai ellenőrzés </a:t>
            </a:r>
            <a:r>
              <a:rPr lang="hu-HU" cap="none" dirty="0" smtClean="0"/>
              <a:t>tapasztalatai</a:t>
            </a:r>
            <a:br>
              <a:rPr lang="hu-HU" cap="none" dirty="0" smtClean="0"/>
            </a:br>
            <a:r>
              <a:rPr lang="hu-HU" dirty="0"/>
              <a:t>IV. Napi ételadag-igényekre vonatkozóan</a:t>
            </a:r>
            <a:br>
              <a:rPr lang="hu-HU" dirty="0"/>
            </a:b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282045"/>
            <a:ext cx="5386917" cy="892830"/>
          </a:xfrm>
        </p:spPr>
        <p:txBody>
          <a:bodyPr>
            <a:normAutofit lnSpcReduction="10000"/>
          </a:bodyPr>
          <a:lstStyle/>
          <a:p>
            <a:endParaRPr lang="hu-HU" dirty="0"/>
          </a:p>
          <a:p>
            <a:pPr algn="ctr"/>
            <a:r>
              <a:rPr lang="hu-HU" sz="2600" dirty="0" smtClean="0"/>
              <a:t>Megállapítások:</a:t>
            </a:r>
            <a:endParaRPr lang="hu-HU" sz="26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4584144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hu-HU" dirty="0" smtClean="0"/>
              <a:t>A következő időszakra vonatkozó ételadag-igénylés módja </a:t>
            </a:r>
            <a:r>
              <a:rPr lang="hu-HU" sz="1800" dirty="0" smtClean="0"/>
              <a:t>megfelelő.</a:t>
            </a:r>
          </a:p>
          <a:p>
            <a:r>
              <a:rPr lang="hu-HU" dirty="0" smtClean="0"/>
              <a:t>Többen, az intézményi férőhelyszámhoz, és annak kihasználtságához képest </a:t>
            </a:r>
            <a:r>
              <a:rPr lang="hu-HU" sz="1800" dirty="0" smtClean="0"/>
              <a:t>jóval alacsonyabb számú napi ételadag mennyiséget igényeltek. </a:t>
            </a:r>
            <a:endParaRPr lang="hu-HU" sz="1800" dirty="0" smtClean="0"/>
          </a:p>
          <a:p>
            <a:r>
              <a:rPr lang="hu-HU" dirty="0" smtClean="0"/>
              <a:t>A </a:t>
            </a:r>
            <a:r>
              <a:rPr lang="hu-HU" dirty="0" smtClean="0"/>
              <a:t>többség szerint </a:t>
            </a:r>
            <a:r>
              <a:rPr lang="hu-HU" sz="1800" dirty="0" smtClean="0"/>
              <a:t>bővíteni szükséges a szolgáltatást a hétvégi- és ünnepnapokra vonatkozóan, ill. szükséges a program folytatása a 2020. utáni időszakban.</a:t>
            </a:r>
          </a:p>
          <a:p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282045"/>
            <a:ext cx="5389033" cy="892830"/>
          </a:xfrm>
        </p:spPr>
        <p:txBody>
          <a:bodyPr/>
          <a:lstStyle/>
          <a:p>
            <a:pPr algn="ctr"/>
            <a:r>
              <a:rPr lang="hu-HU" dirty="0" smtClean="0"/>
              <a:t>Szükséges intézkedés: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4584144"/>
          </a:xfrm>
          <a:solidFill>
            <a:schemeClr val="accent5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hu-HU" dirty="0" smtClean="0"/>
              <a:t>A napi ételadag keret bővítése.</a:t>
            </a:r>
          </a:p>
          <a:p>
            <a:r>
              <a:rPr lang="hu-HU" dirty="0" smtClean="0"/>
              <a:t>A szükséges intézkedés módja: </a:t>
            </a:r>
            <a:r>
              <a:rPr lang="hu-HU" sz="1800" dirty="0" smtClean="0"/>
              <a:t>új, s újabb közbeszerzési eljárások  lefolytatása…..</a:t>
            </a:r>
          </a:p>
          <a:p>
            <a:r>
              <a:rPr lang="hu-HU" dirty="0" smtClean="0"/>
              <a:t>A szükséges intézkedés folyamata: </a:t>
            </a:r>
            <a:r>
              <a:rPr lang="hu-HU" sz="1900" dirty="0" smtClean="0"/>
              <a:t>EMMI-IH-EU egyeztetések, </a:t>
            </a:r>
            <a:r>
              <a:rPr lang="hu-HU" sz="1900" dirty="0" err="1" smtClean="0"/>
              <a:t>dietetikai</a:t>
            </a:r>
            <a:r>
              <a:rPr lang="hu-HU" sz="1900" dirty="0" smtClean="0"/>
              <a:t>-élelmiszerbiztonsági-jogi-közbeszerzési egyeztetések, közbeszerzési eljárásokhoz kapcsolódó hatósági, engedélyeztetési folyamatok, közbeszerzési eljárások lefolytatása, szerződéskötés.</a:t>
            </a:r>
          </a:p>
          <a:p>
            <a:endParaRPr lang="hu-HU" sz="1900" dirty="0"/>
          </a:p>
        </p:txBody>
      </p:sp>
    </p:spTree>
    <p:extLst>
      <p:ext uri="{BB962C8B-B14F-4D97-AF65-F5344CB8AC3E}">
        <p14:creationId xmlns:p14="http://schemas.microsoft.com/office/powerpoint/2010/main" val="397623737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10985081" cy="914600"/>
          </a:xfrm>
        </p:spPr>
        <p:txBody>
          <a:bodyPr>
            <a:normAutofit/>
          </a:bodyPr>
          <a:lstStyle/>
          <a:p>
            <a:r>
              <a:rPr lang="hu-HU" sz="1000" dirty="0" smtClean="0"/>
              <a:t>További </a:t>
            </a:r>
            <a:r>
              <a:rPr lang="hu-HU" sz="1000" dirty="0"/>
              <a:t>információ: http://www.hajlekot.hu/index.php/rsztop </a:t>
            </a:r>
            <a:endParaRPr lang="hu-HU" sz="10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hu-H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hu-HU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hu-H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Az RSZTOP Projektiroda nevében köszönjük az odaadó </a:t>
            </a:r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munkátokat 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és az eredményes együttműködést!</a:t>
            </a:r>
          </a:p>
          <a:p>
            <a:endParaRPr lang="hu-HU" dirty="0"/>
          </a:p>
          <a:p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pPr marL="0" indent="0" algn="r">
              <a:buNone/>
            </a:pPr>
            <a:r>
              <a:rPr lang="hu-HU" sz="1200" dirty="0" smtClean="0">
                <a:solidFill>
                  <a:schemeClr val="accent1">
                    <a:lumMod val="50000"/>
                  </a:schemeClr>
                </a:solidFill>
              </a:rPr>
              <a:t>…. én pedig köszönöm a figyelmeteket!</a:t>
            </a:r>
            <a:endParaRPr lang="hu-HU" sz="1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570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11102594" cy="936104"/>
          </a:xfrm>
        </p:spPr>
        <p:txBody>
          <a:bodyPr/>
          <a:lstStyle/>
          <a:p>
            <a:r>
              <a:rPr lang="hu-HU" dirty="0" smtClean="0"/>
              <a:t>Az együttműködő partnerek online felmérése: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2201" y="1421176"/>
            <a:ext cx="11898217" cy="5299114"/>
          </a:xfrm>
        </p:spPr>
        <p:txBody>
          <a:bodyPr>
            <a:normAutofit fontScale="85000" lnSpcReduction="10000"/>
          </a:bodyPr>
          <a:lstStyle/>
          <a:p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Célja: </a:t>
            </a:r>
            <a:r>
              <a:rPr lang="hu-HU" dirty="0" smtClean="0">
                <a:solidFill>
                  <a:schemeClr val="tx2">
                    <a:lumMod val="75000"/>
                  </a:schemeClr>
                </a:solidFill>
              </a:rPr>
              <a:t>helyi szintű tapasztalatok és javaslatok összegyűjtése, országosan</a:t>
            </a:r>
          </a:p>
          <a:p>
            <a:endParaRPr lang="hu-HU" dirty="0" smtClean="0"/>
          </a:p>
          <a:p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Időpontja: </a:t>
            </a:r>
            <a:r>
              <a:rPr lang="hu-HU" dirty="0" smtClean="0">
                <a:solidFill>
                  <a:schemeClr val="tx2">
                    <a:lumMod val="75000"/>
                  </a:schemeClr>
                </a:solidFill>
              </a:rPr>
              <a:t>2018. augusztus - 2018. szeptember </a:t>
            </a:r>
          </a:p>
          <a:p>
            <a:endParaRPr lang="hu-HU" dirty="0" smtClean="0"/>
          </a:p>
          <a:p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Megkérdezettek köre:</a:t>
            </a:r>
            <a:r>
              <a:rPr lang="hu-HU" dirty="0" smtClean="0"/>
              <a:t> </a:t>
            </a:r>
            <a:r>
              <a:rPr lang="hu-HU" dirty="0" smtClean="0">
                <a:solidFill>
                  <a:schemeClr val="tx2">
                    <a:lumMod val="75000"/>
                  </a:schemeClr>
                </a:solidFill>
              </a:rPr>
              <a:t>az RSZTOP kiemelt projekt megvalósításában résztvevő hajléktalanellátó szervezetek (együttműködő partnerek) munkatársai, programfelelősök, intézményvezetők</a:t>
            </a:r>
          </a:p>
          <a:p>
            <a:endParaRPr lang="hu-HU" dirty="0" smtClean="0"/>
          </a:p>
          <a:p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Módszere: </a:t>
            </a:r>
            <a:r>
              <a:rPr lang="hu-HU" dirty="0" smtClean="0">
                <a:solidFill>
                  <a:schemeClr val="tx2">
                    <a:lumMod val="75000"/>
                  </a:schemeClr>
                </a:solidFill>
              </a:rPr>
              <a:t>online kérdőív</a:t>
            </a:r>
          </a:p>
          <a:p>
            <a:endParaRPr lang="hu-H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hu-HU" b="1" dirty="0" smtClean="0">
                <a:solidFill>
                  <a:schemeClr val="tx2">
                    <a:lumMod val="75000"/>
                  </a:schemeClr>
                </a:solidFill>
              </a:rPr>
              <a:t>Válaszadók száma: </a:t>
            </a:r>
            <a:r>
              <a:rPr lang="hu-HU" dirty="0" smtClean="0">
                <a:solidFill>
                  <a:schemeClr val="tx2">
                    <a:lumMod val="75000"/>
                  </a:schemeClr>
                </a:solidFill>
              </a:rPr>
              <a:t>102</a:t>
            </a:r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767209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11256830" cy="936104"/>
          </a:xfrm>
        </p:spPr>
        <p:txBody>
          <a:bodyPr/>
          <a:lstStyle/>
          <a:p>
            <a:r>
              <a:rPr lang="hu-HU" dirty="0" smtClean="0">
                <a:solidFill>
                  <a:prstClr val="white"/>
                </a:solidFill>
              </a:rPr>
              <a:t>Az együttműködő partnerek online felmérése: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09600" y="1322025"/>
            <a:ext cx="10972800" cy="53541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A felmérés TÉMAKÖREI:</a:t>
            </a:r>
          </a:p>
          <a:p>
            <a:pPr marL="0" indent="0">
              <a:buNone/>
            </a:pPr>
            <a:endParaRPr lang="hu-H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71500" indent="-571500">
              <a:buAutoNum type="romanUcPeriod"/>
            </a:pP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Étkezési csomagok</a:t>
            </a:r>
          </a:p>
          <a:p>
            <a:pPr marL="571500" indent="-571500">
              <a:buAutoNum type="romanUcPeriod"/>
            </a:pPr>
            <a:endParaRPr lang="hu-H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571500" indent="-571500">
              <a:buAutoNum type="romanUcPeriod" startAt="2"/>
            </a:pP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Szolgáltatás – szállítás</a:t>
            </a:r>
          </a:p>
          <a:p>
            <a:pPr marL="571500" indent="-571500">
              <a:buAutoNum type="romanUcPeriod" startAt="2"/>
            </a:pPr>
            <a:endParaRPr lang="hu-H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III. RSZTOP projekt működtetés</a:t>
            </a:r>
          </a:p>
          <a:p>
            <a:pPr marL="0" indent="0">
              <a:buNone/>
            </a:pPr>
            <a:endParaRPr lang="hu-H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IV. RSZTOP szolgáltatásbiztosítás és hajléktalanellátó intézmény szakmai működés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61990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11179712" cy="936104"/>
          </a:xfrm>
        </p:spPr>
        <p:txBody>
          <a:bodyPr/>
          <a:lstStyle/>
          <a:p>
            <a:r>
              <a:rPr lang="hu-HU" dirty="0">
                <a:solidFill>
                  <a:prstClr val="white"/>
                </a:solidFill>
              </a:rPr>
              <a:t>Az együttműködő partnerek online </a:t>
            </a:r>
            <a:r>
              <a:rPr lang="hu-HU" dirty="0" smtClean="0">
                <a:solidFill>
                  <a:prstClr val="white"/>
                </a:solidFill>
              </a:rPr>
              <a:t>felmérése: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Étkezési csomagok:</a:t>
            </a:r>
          </a:p>
          <a:p>
            <a:pPr marL="571500" indent="-571500">
              <a:buAutoNum type="romanUcPeriod"/>
            </a:pPr>
            <a:endParaRPr lang="hu-H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 Mennyiség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 Minőség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 Csomagolás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 Praktikusság: tárolhatóság, célcsoport részére történő kiosztás, arányosság, plusz tartalom, időtartam (munkanapokon történő étkeztetés)</a:t>
            </a:r>
            <a:endParaRPr lang="hu-HU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78148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10750054" cy="936104"/>
          </a:xfrm>
        </p:spPr>
        <p:txBody>
          <a:bodyPr/>
          <a:lstStyle/>
          <a:p>
            <a:r>
              <a:rPr lang="hu-HU" dirty="0">
                <a:solidFill>
                  <a:prstClr val="white"/>
                </a:solidFill>
              </a:rPr>
              <a:t>Az együttműködő partnerek online </a:t>
            </a:r>
            <a:r>
              <a:rPr lang="hu-HU" dirty="0" smtClean="0">
                <a:solidFill>
                  <a:prstClr val="white"/>
                </a:solidFill>
              </a:rPr>
              <a:t>felmérése: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II.  Szolgáltatás 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– szállítás:</a:t>
            </a:r>
            <a:endParaRPr lang="hu-HU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u-HU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 Szállítás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 Szállítók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szállítóval </a:t>
            </a:r>
            <a:r>
              <a:rPr lang="hu-HU" dirty="0">
                <a:solidFill>
                  <a:schemeClr val="accent1">
                    <a:lumMod val="50000"/>
                  </a:schemeClr>
                </a:solidFill>
              </a:rPr>
              <a:t>történő 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együttműködés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 Átadás-átvétel folyamata, az ehhez kapcsolódó adminisztráció</a:t>
            </a:r>
          </a:p>
        </p:txBody>
      </p:sp>
    </p:spTree>
    <p:extLst>
      <p:ext uri="{BB962C8B-B14F-4D97-AF65-F5344CB8AC3E}">
        <p14:creationId xmlns:p14="http://schemas.microsoft.com/office/powerpoint/2010/main" val="3122575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1728" y="99708"/>
            <a:ext cx="9703453" cy="936104"/>
          </a:xfrm>
        </p:spPr>
        <p:txBody>
          <a:bodyPr/>
          <a:lstStyle/>
          <a:p>
            <a:r>
              <a:rPr lang="hu-HU" dirty="0">
                <a:solidFill>
                  <a:prstClr val="white"/>
                </a:solidFill>
              </a:rPr>
              <a:t>Az együttműködő partnerek online </a:t>
            </a:r>
            <a:r>
              <a:rPr lang="hu-HU" dirty="0" smtClean="0">
                <a:solidFill>
                  <a:prstClr val="white"/>
                </a:solidFill>
              </a:rPr>
              <a:t>felmérése: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78246" y="1501049"/>
            <a:ext cx="10972800" cy="4525963"/>
          </a:xfrm>
        </p:spPr>
        <p:txBody>
          <a:bodyPr/>
          <a:lstStyle/>
          <a:p>
            <a:pPr marL="0" indent="0">
              <a:buNone/>
            </a:pPr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III. RSZTOP projekt 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működtetés:</a:t>
            </a:r>
          </a:p>
          <a:p>
            <a:pPr marL="0" indent="0">
              <a:buNone/>
            </a:pPr>
            <a:endParaRPr lang="hu-H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 Kommunikáció: minősége, gyakorisága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 Adatszolgáltatás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 Probléma jelzés/megoldás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 Helyszíni szakmai ellenőrzés</a:t>
            </a:r>
          </a:p>
          <a:p>
            <a:pPr marL="0" indent="0">
              <a:buNone/>
            </a:pPr>
            <a:endParaRPr lang="hu-HU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44489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10199211" cy="936104"/>
          </a:xfrm>
        </p:spPr>
        <p:txBody>
          <a:bodyPr/>
          <a:lstStyle/>
          <a:p>
            <a:r>
              <a:rPr lang="hu-HU" dirty="0">
                <a:solidFill>
                  <a:prstClr val="white"/>
                </a:solidFill>
              </a:rPr>
              <a:t>Az együttműködő partnerek online </a:t>
            </a:r>
            <a:r>
              <a:rPr lang="hu-HU" dirty="0" smtClean="0">
                <a:solidFill>
                  <a:prstClr val="white"/>
                </a:solidFill>
              </a:rPr>
              <a:t>felmérése: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>
                <a:solidFill>
                  <a:schemeClr val="accent1">
                    <a:lumMod val="50000"/>
                  </a:schemeClr>
                </a:solidFill>
              </a:rPr>
              <a:t>IV. RSZTOP szolgáltatásbiztosítás és hajléktalanellátó intézmény szakmai </a:t>
            </a:r>
            <a:r>
              <a:rPr lang="hu-HU" b="1" dirty="0" smtClean="0">
                <a:solidFill>
                  <a:schemeClr val="accent1">
                    <a:lumMod val="50000"/>
                  </a:schemeClr>
                </a:solidFill>
              </a:rPr>
              <a:t>működés:</a:t>
            </a:r>
          </a:p>
          <a:p>
            <a:pPr marL="0" indent="0">
              <a:buNone/>
            </a:pPr>
            <a:endParaRPr lang="hu-HU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 Napi ételadag mennyiség / ügyfélkör igényei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 RSZTOP szolgáltatásbiztosítás / intézményi változások / intézmények szakmai </a:t>
            </a:r>
            <a:r>
              <a:rPr lang="hu-HU" dirty="0" err="1" smtClean="0">
                <a:solidFill>
                  <a:schemeClr val="accent1">
                    <a:lumMod val="50000"/>
                  </a:schemeClr>
                </a:solidFill>
              </a:rPr>
              <a:t>működésbeli</a:t>
            </a: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 változásai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dirty="0" smtClean="0">
                <a:solidFill>
                  <a:schemeClr val="accent1">
                    <a:lumMod val="50000"/>
                  </a:schemeClr>
                </a:solidFill>
              </a:rPr>
              <a:t> RSZTOP szolgáltatásbiztosítás / közterületen élők behívása</a:t>
            </a:r>
          </a:p>
        </p:txBody>
      </p:sp>
    </p:spTree>
    <p:extLst>
      <p:ext uri="{BB962C8B-B14F-4D97-AF65-F5344CB8AC3E}">
        <p14:creationId xmlns:p14="http://schemas.microsoft.com/office/powerpoint/2010/main" val="3005736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I. Étkezési csomagok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114057"/>
            <a:ext cx="10972800" cy="349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3332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3336</TotalTime>
  <Words>1045</Words>
  <Application>Microsoft Office PowerPoint</Application>
  <PresentationFormat>Szélesvásznú</PresentationFormat>
  <Paragraphs>147</Paragraphs>
  <Slides>28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32" baseType="lpstr">
      <vt:lpstr>Arial</vt:lpstr>
      <vt:lpstr>Calibri</vt:lpstr>
      <vt:lpstr>Wingdings</vt:lpstr>
      <vt:lpstr>1_Office-téma</vt:lpstr>
      <vt:lpstr>  EGY – TÁL - ÉTEL ÉS AMI KÖRÜLÖTTE VAN  (Hajléktalan emberek részére történő kiegészítő étkeztetés szolgáltatás-biztosítás tapasztalatainak felmérése 2018. évben)  </vt:lpstr>
      <vt:lpstr>Hajléktalan emberek részére történő kiegészítő étkeztetés szolgáltatás-biztosítás tapasztalatainak felmérése 2018. évben fotó: https://hvg.hu/itthon/20171126_Egy_kozbeszerzesen_mulik_tobb_ezer_hajlektalan_etkeztetese</vt:lpstr>
      <vt:lpstr>Az együttműködő partnerek online felmérése:</vt:lpstr>
      <vt:lpstr>Az együttműködő partnerek online felmérése:</vt:lpstr>
      <vt:lpstr>Az együttműködő partnerek online felmérése:</vt:lpstr>
      <vt:lpstr>Az együttműködő partnerek online felmérése:</vt:lpstr>
      <vt:lpstr>Az együttműködő partnerek online felmérése:</vt:lpstr>
      <vt:lpstr>Az együttműködő partnerek online felmérése:</vt:lpstr>
      <vt:lpstr>I. Étkezési csomagok</vt:lpstr>
      <vt:lpstr>A felmérés eredménye, avagy a tömeg bölcsessége I. Étkezési csomagok </vt:lpstr>
      <vt:lpstr>A felmérés eredménye, avagy a tömeg bölcsessége I. Étkezési csomagok </vt:lpstr>
      <vt:lpstr>A felmérés eredménye, avagy a tömeg bölcsessége I. Étkezési csomagok </vt:lpstr>
      <vt:lpstr>A felmérés eredménye, avagy a tömeg bölcsessége I. Étkezési csomagok</vt:lpstr>
      <vt:lpstr>II. Szállítóval, átadás-átvétellel, szolgáltatással kapcsolatos kérdések </vt:lpstr>
      <vt:lpstr>A felmérés eredménye, avagy a tömeg bölcsessége II. Szállítóval, átadás-átvétellel, szolgáltatással kapcsolatos kérdések</vt:lpstr>
      <vt:lpstr>III. RSZTOP Projektirodával való együttműködésre vonatkozó kérdések</vt:lpstr>
      <vt:lpstr>A felmérés eredménye, avagy a tömeg bölcsessége III. RSZTOP Projektirodával való együttműködés</vt:lpstr>
      <vt:lpstr>IV. RSZTOP szolgáltatás-biztosítás – intézményi működés</vt:lpstr>
      <vt:lpstr>A felmérés eredménye, avagy a tömeg bölcsessége IV. RSZTOP szolgáltatás-biztosítás – intézményi működés</vt:lpstr>
      <vt:lpstr>A felmérés eredménye, avagy a tömeg bölcsessége IV. RSZTOP szolgáltatás-biztosítás – intézményi működés</vt:lpstr>
      <vt:lpstr>A felmérés eredménye, avagy a tömeg bölcsessége IV. RSZTOP szolgáltatás-biztosítás – intézményi működés</vt:lpstr>
      <vt:lpstr>A felmérés eredménye, avagy a tömeg bölcsessége IV. RSZTOP szolgáltatás-biztosítás – intézményi működés</vt:lpstr>
      <vt:lpstr>A helyszíni szakmai ellenőrzés tapasztalatai</vt:lpstr>
      <vt:lpstr>A helyszíni szakmai ellenőrzés tapasztalatai I. Étkezési csomagokra vonatkozóan </vt:lpstr>
      <vt:lpstr>A helyszíni szakmai ellenőrzés tapasztalatai II. szolgáltatásra vonatkozóan</vt:lpstr>
      <vt:lpstr>A helyszíni szakmai ellenőrzés tapasztalatai III. Adminisztrációra - adatszolgáltatásra vonatkozóan </vt:lpstr>
      <vt:lpstr>A helyszíni szakmai ellenőrzés tapasztalatai IV. Napi ételadag-igényekre vonatkozóan </vt:lpstr>
      <vt:lpstr>További információ: http://www.hajlekot.hu/index.php/rsztop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Rászoruló Személyeket Támogató Operatív Program RSZTOP-3   Kísérő Intézkedések részprogram indító Képzés</dc:title>
  <dc:creator>virag</dc:creator>
  <cp:lastModifiedBy>Judit Kemecsei</cp:lastModifiedBy>
  <cp:revision>230</cp:revision>
  <cp:lastPrinted>2018-12-03T18:24:58Z</cp:lastPrinted>
  <dcterms:created xsi:type="dcterms:W3CDTF">2018-06-05T10:53:56Z</dcterms:created>
  <dcterms:modified xsi:type="dcterms:W3CDTF">2018-12-04T08:16:03Z</dcterms:modified>
</cp:coreProperties>
</file>