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341" r:id="rId3"/>
    <p:sldId id="350" r:id="rId4"/>
    <p:sldId id="262" r:id="rId5"/>
    <p:sldId id="351" r:id="rId6"/>
    <p:sldId id="352" r:id="rId7"/>
    <p:sldId id="349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8580" autoAdjust="0"/>
  </p:normalViewPr>
  <p:slideViewPr>
    <p:cSldViewPr snapToGrid="0" snapToObjects="1">
      <p:cViewPr varScale="1">
        <p:scale>
          <a:sx n="62" d="100"/>
          <a:sy n="62" d="100"/>
        </p:scale>
        <p:origin x="8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04EFA-591A-4A4A-9248-478B70274A5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1D7011-D8B3-5C4A-88DD-465E375C7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46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55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76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486400"/>
            <a:ext cx="12191695" cy="1371600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4" name="Shape 1"/>
          <p:cNvSpPr/>
          <p:nvPr/>
        </p:nvSpPr>
        <p:spPr>
          <a:xfrm>
            <a:off x="5090008" y="4051278"/>
            <a:ext cx="2011680" cy="0"/>
          </a:xfrm>
          <a:prstGeom prst="line">
            <a:avLst/>
          </a:prstGeom>
          <a:noFill/>
          <a:ln w="19050">
            <a:solidFill>
              <a:srgbClr val="C8A24B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05" y="3550584"/>
            <a:ext cx="12191695" cy="10013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hu-HU" sz="2400" b="1" dirty="0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Helvetica Neue Light" charset="0"/>
              </a:rPr>
              <a:t>ELKÉPZELÉSEK, CSELEKVÉSEK</a:t>
            </a:r>
          </a:p>
          <a:p>
            <a:pPr marL="0" indent="0" algn="ctr">
              <a:buNone/>
            </a:pPr>
            <a:r>
              <a:rPr lang="hu-HU" sz="2400" b="1" dirty="0">
                <a:solidFill>
                  <a:schemeClr val="bg1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Helvetica Neue Light" charset="0"/>
              </a:rPr>
              <a:t>2026. szeptember 3.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7071" y="662151"/>
            <a:ext cx="1071716" cy="2084421"/>
          </a:xfrm>
          <a:prstGeom prst="rect">
            <a:avLst/>
          </a:prstGeom>
        </p:spPr>
      </p:pic>
      <p:sp>
        <p:nvSpPr>
          <p:cNvPr id="9" name="Shape 0"/>
          <p:cNvSpPr/>
          <p:nvPr/>
        </p:nvSpPr>
        <p:spPr>
          <a:xfrm>
            <a:off x="0" y="5515897"/>
            <a:ext cx="12191695" cy="1371600"/>
          </a:xfrm>
          <a:prstGeom prst="rect">
            <a:avLst/>
          </a:prstGeom>
          <a:solidFill>
            <a:srgbClr val="1B3A6B"/>
          </a:solidFill>
          <a:ln/>
        </p:spPr>
      </p:sp>
      <p:pic>
        <p:nvPicPr>
          <p:cNvPr id="13" name="Kép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317" y="5879690"/>
            <a:ext cx="6757323" cy="4896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468880"/>
            <a:ext cx="705214" cy="1371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94560" y="214884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0" normalizeH="0" baseline="0" noProof="0" dirty="0">
                <a:ln>
                  <a:noFill/>
                </a:ln>
                <a:solidFill>
                  <a:srgbClr val="C8A24B"/>
                </a:solidFill>
                <a:effectLst/>
                <a:uLnTx/>
                <a:uFillTx/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01</a:t>
            </a:r>
            <a:endParaRPr kumimoji="0" lang="en-US" sz="5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1"/>
          <p:cNvSpPr/>
          <p:nvPr/>
        </p:nvSpPr>
        <p:spPr>
          <a:xfrm>
            <a:off x="2286000" y="3108960"/>
            <a:ext cx="1645920" cy="0"/>
          </a:xfrm>
          <a:prstGeom prst="line">
            <a:avLst/>
          </a:prstGeom>
          <a:noFill/>
          <a:ln w="25400">
            <a:solidFill>
              <a:srgbClr val="C8A24B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240280" y="3246120"/>
            <a:ext cx="868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Vízió</a:t>
            </a:r>
            <a:r>
              <a:rPr kumimoji="0" lang="hu-HU" sz="3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és koncepció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2240280" y="4114800"/>
            <a:ext cx="8503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667118" y="343911"/>
            <a:ext cx="8541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0" spc="200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SZOCIÁLIS ÉS CSALÁDÜGYI MINISZTÉRIUM</a:t>
            </a:r>
            <a:endParaRPr lang="en-US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419" y="166326"/>
            <a:ext cx="291489" cy="5669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871804"/>
          </a:xfrm>
          <a:prstGeom prst="rect">
            <a:avLst/>
          </a:prstGeom>
        </p:spPr>
      </p:pic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419" y="166326"/>
            <a:ext cx="291489" cy="566928"/>
          </a:xfrm>
          <a:prstGeom prst="rect">
            <a:avLst/>
          </a:prstGeom>
        </p:spPr>
      </p:pic>
      <p:sp>
        <p:nvSpPr>
          <p:cNvPr id="7" name="Téglalap 6"/>
          <p:cNvSpPr/>
          <p:nvPr/>
        </p:nvSpPr>
        <p:spPr>
          <a:xfrm>
            <a:off x="829384" y="311290"/>
            <a:ext cx="7384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0" spc="200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SZOCIÁLIS ÉS CSALÁDÜGYI MINISZTÉRIUM</a:t>
            </a:r>
            <a:endParaRPr lang="en-US" dirty="0"/>
          </a:p>
        </p:txBody>
      </p:sp>
      <p:sp>
        <p:nvSpPr>
          <p:cNvPr id="8" name="Téglalap 7"/>
          <p:cNvSpPr/>
          <p:nvPr/>
        </p:nvSpPr>
        <p:spPr>
          <a:xfrm>
            <a:off x="559908" y="1046325"/>
            <a:ext cx="8396748" cy="5831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</a:pPr>
            <a:r>
              <a:rPr lang="hu-HU" sz="2400" b="1" kern="100" dirty="0">
                <a:solidFill>
                  <a:srgbClr val="2E74B5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Átfogó vízió és alapelvek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ea typeface="Calibri" panose="020F0502020204030204" pitchFamily="34" charset="0"/>
              </a:rPr>
              <a:t>21. századi, modern, kliensközpontú szociális, család- és időspolitika kialakítása, amely az emberi méltóság, a társadalmi igazságosság, a kiszámíthatóság, a szolidaritás és az esélyteremtés alapelveire épül.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ea typeface="Calibri" panose="020F0502020204030204" pitchFamily="34" charset="0"/>
              </a:rPr>
              <a:t>A szociális, család- és idősügyi politika célja, hogy a támogatások és szolgáltatások ne csupán krízishelyzetek tűzoltására szolgáljanak, hanem megelőzzék a tartós leszakadást, erősítsék az önálló életvitelt, támogassák a családokat és biztosítsák a méltó idősödés feltételeit.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ea typeface="Calibri" panose="020F0502020204030204" pitchFamily="34" charset="0"/>
              </a:rPr>
              <a:t>Az államtitkárság működésének alapelve a kliensközpontúság, a szakemberbarát működés, a szükségletalapú finanszírozás, a szektorsemlegesség, az </a:t>
            </a:r>
            <a:r>
              <a:rPr lang="hu-HU" dirty="0" err="1">
                <a:latin typeface="Times New Roman" panose="02020603050405020304" pitchFamily="18" charset="0"/>
                <a:ea typeface="Calibri" panose="020F0502020204030204" pitchFamily="34" charset="0"/>
              </a:rPr>
              <a:t>adatvezérelt</a:t>
            </a:r>
            <a:r>
              <a:rPr lang="hu-HU" dirty="0">
                <a:latin typeface="Times New Roman" panose="02020603050405020304" pitchFamily="18" charset="0"/>
                <a:ea typeface="Calibri" panose="020F0502020204030204" pitchFamily="34" charset="0"/>
              </a:rPr>
              <a:t> döntéshozatal, valamint az ágazatok közötti együttműködés.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ea typeface="Calibri" panose="020F0502020204030204" pitchFamily="34" charset="0"/>
              </a:rPr>
              <a:t>A szakpolitikai döntéseket rendszeres társadalmi egyeztetésre, független hatásvizsgálatokra, tudományos elemzésekre és a terepen dolgozó szakemberek tapasztalataira kell építeni.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ea typeface="Calibri" panose="020F0502020204030204" pitchFamily="34" charset="0"/>
              </a:rPr>
              <a:t>A szociális, család- és idősügyi szakpolitika megújításának része a „gondoskodáspolitika” fogalmának és szemléletének eltörlése is. A továbbiakban nem paternalista, felülről irányított, áldozathibáztató gondoskodáspolitikára, hanem jog- és szükségletalapú, részvételi, szakmai autonómiára épülő szociálpolitikára, családpolitikára és időspolitikára van szükség.</a:t>
            </a:r>
          </a:p>
          <a:p>
            <a:pPr>
              <a:spcAft>
                <a:spcPts val="0"/>
              </a:spcAft>
            </a:pPr>
            <a:r>
              <a:rPr lang="hu-HU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66814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3A6B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0876"/>
            <a:ext cx="291489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95577" y="0"/>
            <a:ext cx="7315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kern="0" spc="200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SZOCIÁLIS ÉS CSALÁDÜGYI MINISZTÉRIUM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Magyarország Kormánya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421584" y="812601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hu-HU" sz="3000" b="1" dirty="0">
                <a:solidFill>
                  <a:srgbClr val="1B3A6B"/>
                </a:solidFill>
                <a:latin typeface="Bookman Old Style" pitchFamily="34" charset="0"/>
              </a:rPr>
              <a:t>Stratégiai célterületek és kiemelt intézkedések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502920" y="2697480"/>
            <a:ext cx="55778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lvl="0"/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421583" y="1585454"/>
            <a:ext cx="7385227" cy="714018"/>
          </a:xfrm>
          <a:prstGeom prst="roundRect">
            <a:avLst>
              <a:gd name="adj" fmla="val 5714"/>
            </a:avLst>
          </a:prstGeom>
          <a:solidFill>
            <a:srgbClr val="F4F6FA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r>
              <a:rPr lang="hu-HU" sz="2000" dirty="0"/>
              <a:t>1. Nyitott, részvételi alapú szakpolitikai működés</a:t>
            </a:r>
          </a:p>
          <a:p>
            <a:endParaRPr lang="en-GB" dirty="0"/>
          </a:p>
        </p:txBody>
      </p:sp>
      <p:sp>
        <p:nvSpPr>
          <p:cNvPr id="14" name="Text 11"/>
          <p:cNvSpPr/>
          <p:nvPr/>
        </p:nvSpPr>
        <p:spPr>
          <a:xfrm>
            <a:off x="6720840" y="3767328"/>
            <a:ext cx="2743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9464040" y="3767328"/>
            <a:ext cx="2011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371200" y="2306616"/>
            <a:ext cx="7435611" cy="909116"/>
          </a:xfrm>
          <a:prstGeom prst="roundRect">
            <a:avLst>
              <a:gd name="adj" fmla="val 5714"/>
            </a:avLst>
          </a:prstGeom>
          <a:solidFill>
            <a:srgbClr val="F4F6FA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r>
              <a:rPr lang="hu-HU" sz="2000" dirty="0"/>
              <a:t>2. Jövedelembiztonság és a pénzbeli ellátások reformja </a:t>
            </a:r>
            <a:r>
              <a:rPr lang="hu-HU" sz="1600" dirty="0"/>
              <a:t>(segélyek, számítások, családtámogatások, </a:t>
            </a:r>
            <a:r>
              <a:rPr lang="hu-HU" sz="1600" dirty="0" err="1"/>
              <a:t>gar</a:t>
            </a:r>
            <a:r>
              <a:rPr lang="hu-HU" sz="1600" dirty="0"/>
              <a:t>. </a:t>
            </a:r>
            <a:r>
              <a:rPr lang="hu-HU" sz="1600" dirty="0" err="1"/>
              <a:t>hav</a:t>
            </a:r>
            <a:r>
              <a:rPr lang="hu-HU" sz="1600" dirty="0"/>
              <a:t>. </a:t>
            </a:r>
            <a:r>
              <a:rPr lang="hu-HU" sz="1600" dirty="0" err="1"/>
              <a:t>minimumjöv</a:t>
            </a:r>
            <a:r>
              <a:rPr lang="hu-HU" sz="1600" dirty="0"/>
              <a:t>.)</a:t>
            </a:r>
          </a:p>
        </p:txBody>
      </p:sp>
      <p:sp>
        <p:nvSpPr>
          <p:cNvPr id="17" name="Text 14"/>
          <p:cNvSpPr/>
          <p:nvPr/>
        </p:nvSpPr>
        <p:spPr>
          <a:xfrm>
            <a:off x="6720840" y="4882896"/>
            <a:ext cx="2743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9464040" y="4882896"/>
            <a:ext cx="2011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11185855" y="647395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50" dirty="0"/>
          </a:p>
        </p:txBody>
      </p:sp>
      <p:sp>
        <p:nvSpPr>
          <p:cNvPr id="20" name="Shape 10"/>
          <p:cNvSpPr/>
          <p:nvPr/>
        </p:nvSpPr>
        <p:spPr>
          <a:xfrm>
            <a:off x="414395" y="3328546"/>
            <a:ext cx="7421915" cy="919827"/>
          </a:xfrm>
          <a:prstGeom prst="roundRect">
            <a:avLst>
              <a:gd name="adj" fmla="val 5714"/>
            </a:avLst>
          </a:prstGeom>
          <a:solidFill>
            <a:srgbClr val="F4F6FA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r>
              <a:rPr lang="hu-HU" sz="2000" dirty="0"/>
              <a:t>3. A szociális szakemberek megbecsülése, életpályamodellje és szakmai autonómiája </a:t>
            </a:r>
            <a:r>
              <a:rPr lang="hu-HU" sz="1600" dirty="0"/>
              <a:t>(ösztöndíjrendszer és lakástámogatás, szakmai szervezetek támogatása, protokollok és etikai rendszer, Kamara, bérrendezés)</a:t>
            </a:r>
          </a:p>
          <a:p>
            <a:endParaRPr lang="en-GB" dirty="0"/>
          </a:p>
        </p:txBody>
      </p:sp>
      <p:sp>
        <p:nvSpPr>
          <p:cNvPr id="21" name="Shape 10"/>
          <p:cNvSpPr/>
          <p:nvPr/>
        </p:nvSpPr>
        <p:spPr>
          <a:xfrm>
            <a:off x="371201" y="4373899"/>
            <a:ext cx="7435610" cy="856586"/>
          </a:xfrm>
          <a:prstGeom prst="roundRect">
            <a:avLst>
              <a:gd name="adj" fmla="val 5714"/>
            </a:avLst>
          </a:prstGeom>
          <a:solidFill>
            <a:srgbClr val="F4F6FA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r>
              <a:rPr lang="hu-HU" sz="2000" dirty="0"/>
              <a:t>4. a szociális képzési rendszer megújítása és vezetői utánpótlás </a:t>
            </a:r>
            <a:r>
              <a:rPr lang="hu-HU" sz="1600" dirty="0"/>
              <a:t>(vezetői programok, szemlélet, innováció, terepintézmények)</a:t>
            </a:r>
            <a:endParaRPr lang="en-GB" dirty="0"/>
          </a:p>
        </p:txBody>
      </p:sp>
      <p:sp>
        <p:nvSpPr>
          <p:cNvPr id="22" name="Shape 10"/>
          <p:cNvSpPr/>
          <p:nvPr/>
        </p:nvSpPr>
        <p:spPr>
          <a:xfrm>
            <a:off x="371201" y="5356010"/>
            <a:ext cx="7435610" cy="971637"/>
          </a:xfrm>
          <a:prstGeom prst="roundRect">
            <a:avLst>
              <a:gd name="adj" fmla="val 5714"/>
            </a:avLst>
          </a:prstGeom>
          <a:solidFill>
            <a:srgbClr val="F4F6FA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r>
              <a:rPr lang="hu-HU" sz="2000" dirty="0"/>
              <a:t>5. Szociális igazgatás és szolgáltatások intézményi és területi megújítása </a:t>
            </a:r>
            <a:r>
              <a:rPr lang="hu-HU" sz="1600" dirty="0"/>
              <a:t>(szolgáltatástervezési és fejlesztési kerekasztalok létrehozása, országos, járási, települési szint) 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3A6B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0876"/>
            <a:ext cx="291489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95577" y="0"/>
            <a:ext cx="7315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kern="0" spc="200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SZOCIÁLIS ÉS CSALÁDÜGYI MINISZTÉRIUM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Magyarország Kormánya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421584" y="812601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hu-HU" sz="3000" b="1" dirty="0">
                <a:solidFill>
                  <a:srgbClr val="1B3A6B"/>
                </a:solidFill>
                <a:latin typeface="Bookman Old Style" pitchFamily="34" charset="0"/>
              </a:rPr>
              <a:t>Stratégiai célterületek és kiemelt intézkedések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502920" y="2697480"/>
            <a:ext cx="55778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lvl="0"/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421583" y="1585454"/>
            <a:ext cx="7090261" cy="714018"/>
          </a:xfrm>
          <a:prstGeom prst="roundRect">
            <a:avLst>
              <a:gd name="adj" fmla="val 5714"/>
            </a:avLst>
          </a:prstGeom>
          <a:solidFill>
            <a:srgbClr val="F4F6FA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r>
              <a:rPr lang="hu-HU" sz="2000" dirty="0"/>
              <a:t>6. </a:t>
            </a:r>
            <a:r>
              <a:rPr lang="hu-HU" dirty="0"/>
              <a:t>mélyszegénység, társadalmi felzárkózás és területi hátrányok csökkentése (komplex, </a:t>
            </a:r>
            <a:r>
              <a:rPr lang="hu-HU" dirty="0" err="1"/>
              <a:t>gen</a:t>
            </a:r>
            <a:r>
              <a:rPr lang="hu-HU" dirty="0"/>
              <a:t>. átívelő, korai int., nyílt  munkaerőpiac)</a:t>
            </a:r>
          </a:p>
          <a:p>
            <a:endParaRPr lang="hu-HU" sz="2000" dirty="0"/>
          </a:p>
          <a:p>
            <a:endParaRPr lang="en-GB" dirty="0"/>
          </a:p>
        </p:txBody>
      </p:sp>
      <p:sp>
        <p:nvSpPr>
          <p:cNvPr id="14" name="Text 11"/>
          <p:cNvSpPr/>
          <p:nvPr/>
        </p:nvSpPr>
        <p:spPr>
          <a:xfrm>
            <a:off x="6720840" y="3767328"/>
            <a:ext cx="2743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9464040" y="3767328"/>
            <a:ext cx="2011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414395" y="2403878"/>
            <a:ext cx="7097449" cy="769221"/>
          </a:xfrm>
          <a:prstGeom prst="roundRect">
            <a:avLst>
              <a:gd name="adj" fmla="val 5714"/>
            </a:avLst>
          </a:prstGeom>
          <a:solidFill>
            <a:srgbClr val="F4F6FA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lvl="0"/>
            <a:r>
              <a:rPr lang="hu-HU" sz="2000" dirty="0"/>
              <a:t>7.</a:t>
            </a:r>
            <a:r>
              <a:rPr lang="hu-HU" dirty="0"/>
              <a:t> lakhatási szegénység, energiaszegénység és rezsibiztonság </a:t>
            </a:r>
            <a:r>
              <a:rPr lang="hu-HU" sz="1600" dirty="0"/>
              <a:t>(szociális bérlakásrendszer, rezsicsökkentés kiterjesztése, szociális tűzifa, energiaszegénység)</a:t>
            </a:r>
          </a:p>
        </p:txBody>
      </p:sp>
      <p:sp>
        <p:nvSpPr>
          <p:cNvPr id="17" name="Text 14"/>
          <p:cNvSpPr/>
          <p:nvPr/>
        </p:nvSpPr>
        <p:spPr>
          <a:xfrm>
            <a:off x="6720840" y="4882896"/>
            <a:ext cx="2743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9464040" y="4882896"/>
            <a:ext cx="2011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11185855" y="647395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50" dirty="0"/>
          </a:p>
        </p:txBody>
      </p:sp>
      <p:sp>
        <p:nvSpPr>
          <p:cNvPr id="20" name="Shape 10"/>
          <p:cNvSpPr/>
          <p:nvPr/>
        </p:nvSpPr>
        <p:spPr>
          <a:xfrm>
            <a:off x="414396" y="3328547"/>
            <a:ext cx="7097448" cy="856586"/>
          </a:xfrm>
          <a:prstGeom prst="roundRect">
            <a:avLst>
              <a:gd name="adj" fmla="val 5714"/>
            </a:avLst>
          </a:prstGeom>
          <a:solidFill>
            <a:srgbClr val="F4F6FA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r>
              <a:rPr lang="hu-HU" sz="2000" dirty="0"/>
              <a:t>8. </a:t>
            </a:r>
            <a:r>
              <a:rPr lang="hu-HU" dirty="0"/>
              <a:t>romapolitika, társadalmi esélyteremtés (felzárkózás) és </a:t>
            </a:r>
            <a:r>
              <a:rPr lang="hu-HU" dirty="0" err="1"/>
              <a:t>antidiszkrimináció</a:t>
            </a:r>
            <a:r>
              <a:rPr lang="hu-HU" dirty="0"/>
              <a:t> (horizontális szempont)</a:t>
            </a:r>
          </a:p>
          <a:p>
            <a:endParaRPr lang="en-GB" dirty="0"/>
          </a:p>
        </p:txBody>
      </p:sp>
      <p:sp>
        <p:nvSpPr>
          <p:cNvPr id="21" name="Shape 10"/>
          <p:cNvSpPr/>
          <p:nvPr/>
        </p:nvSpPr>
        <p:spPr>
          <a:xfrm>
            <a:off x="371200" y="4373899"/>
            <a:ext cx="7140644" cy="856586"/>
          </a:xfrm>
          <a:prstGeom prst="roundRect">
            <a:avLst>
              <a:gd name="adj" fmla="val 5714"/>
            </a:avLst>
          </a:prstGeom>
          <a:solidFill>
            <a:srgbClr val="F4F6FA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r>
              <a:rPr lang="hu-HU" sz="2000" dirty="0"/>
              <a:t>9. </a:t>
            </a:r>
            <a:r>
              <a:rPr lang="hu-HU" dirty="0"/>
              <a:t>családpolitikai reform és igazságosabb családtámogatási rendszer</a:t>
            </a:r>
          </a:p>
          <a:p>
            <a:endParaRPr lang="en-GB" dirty="0"/>
          </a:p>
        </p:txBody>
      </p:sp>
      <p:sp>
        <p:nvSpPr>
          <p:cNvPr id="22" name="Shape 10"/>
          <p:cNvSpPr/>
          <p:nvPr/>
        </p:nvSpPr>
        <p:spPr>
          <a:xfrm>
            <a:off x="371200" y="5356011"/>
            <a:ext cx="7140644" cy="856586"/>
          </a:xfrm>
          <a:prstGeom prst="roundRect">
            <a:avLst>
              <a:gd name="adj" fmla="val 5714"/>
            </a:avLst>
          </a:prstGeom>
          <a:solidFill>
            <a:srgbClr val="F4F6FA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r>
              <a:rPr lang="hu-HU" sz="2000" dirty="0"/>
              <a:t>10. </a:t>
            </a:r>
            <a:r>
              <a:rPr lang="hu-HU" dirty="0"/>
              <a:t>családsegítés, mentális egészség és családi kríziskezelés, családmegtartás</a:t>
            </a:r>
            <a:endParaRPr lang="hu-HU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8665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3A6B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0876"/>
            <a:ext cx="291489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95577" y="0"/>
            <a:ext cx="7315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kern="0" spc="200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SZOCIÁLIS ÉS CSALÁDÜGYI MINISZTÉRIUM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Magyarország Kormánya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421584" y="812601"/>
            <a:ext cx="111858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hu-HU" sz="3000" b="1" dirty="0">
                <a:solidFill>
                  <a:srgbClr val="1B3A6B"/>
                </a:solidFill>
                <a:latin typeface="Bookman Old Style" pitchFamily="34" charset="0"/>
              </a:rPr>
              <a:t>Stratégiai célterületek és kiemelt intézkedések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502920" y="2697480"/>
            <a:ext cx="55778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lvl="0"/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431416" y="1585454"/>
            <a:ext cx="6893616" cy="714018"/>
          </a:xfrm>
          <a:prstGeom prst="roundRect">
            <a:avLst>
              <a:gd name="adj" fmla="val 5714"/>
            </a:avLst>
          </a:prstGeom>
          <a:solidFill>
            <a:srgbClr val="F4F6FA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lvl="0"/>
            <a:r>
              <a:rPr lang="hu-HU" sz="2000" dirty="0"/>
              <a:t>11. </a:t>
            </a:r>
            <a:r>
              <a:rPr lang="hu-HU" dirty="0"/>
              <a:t>fogyatékosság-, támogatott önálló életvitel </a:t>
            </a:r>
            <a:r>
              <a:rPr lang="hu-HU" sz="1600" dirty="0"/>
              <a:t>(támogató szolgáltatások, helyettes támogató, tehermentesítő szolgáltatás, közösségi szolgáltatások</a:t>
            </a:r>
          </a:p>
          <a:p>
            <a:endParaRPr lang="hu-HU" sz="2000" dirty="0"/>
          </a:p>
          <a:p>
            <a:endParaRPr lang="en-GB" dirty="0"/>
          </a:p>
        </p:txBody>
      </p:sp>
      <p:sp>
        <p:nvSpPr>
          <p:cNvPr id="14" name="Text 11"/>
          <p:cNvSpPr/>
          <p:nvPr/>
        </p:nvSpPr>
        <p:spPr>
          <a:xfrm>
            <a:off x="6720840" y="3767328"/>
            <a:ext cx="2743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9464040" y="3767328"/>
            <a:ext cx="2011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414396" y="2403878"/>
            <a:ext cx="6910636" cy="803443"/>
          </a:xfrm>
          <a:prstGeom prst="roundRect">
            <a:avLst>
              <a:gd name="adj" fmla="val 5714"/>
            </a:avLst>
          </a:prstGeom>
          <a:solidFill>
            <a:srgbClr val="F4F6FA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lvl="0"/>
            <a:r>
              <a:rPr lang="hu-HU" dirty="0"/>
              <a:t>12. szektorsemleges, szükségletalapú finanszírozás és szolgáltatásfejlesztés</a:t>
            </a:r>
          </a:p>
        </p:txBody>
      </p:sp>
      <p:sp>
        <p:nvSpPr>
          <p:cNvPr id="17" name="Text 14"/>
          <p:cNvSpPr/>
          <p:nvPr/>
        </p:nvSpPr>
        <p:spPr>
          <a:xfrm>
            <a:off x="6720840" y="4882896"/>
            <a:ext cx="2743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9464040" y="4882896"/>
            <a:ext cx="2011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11185855" y="647395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50" dirty="0"/>
          </a:p>
        </p:txBody>
      </p:sp>
      <p:sp>
        <p:nvSpPr>
          <p:cNvPr id="20" name="Shape 10"/>
          <p:cNvSpPr/>
          <p:nvPr/>
        </p:nvSpPr>
        <p:spPr>
          <a:xfrm>
            <a:off x="414396" y="3328547"/>
            <a:ext cx="6910636" cy="856586"/>
          </a:xfrm>
          <a:prstGeom prst="roundRect">
            <a:avLst>
              <a:gd name="adj" fmla="val 5714"/>
            </a:avLst>
          </a:prstGeom>
          <a:solidFill>
            <a:srgbClr val="F4F6FA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lvl="0"/>
            <a:r>
              <a:rPr lang="hu-HU" dirty="0"/>
              <a:t>13. időspolitika, aktív idősödés és időskori jövedelembiztonság</a:t>
            </a:r>
          </a:p>
        </p:txBody>
      </p:sp>
      <p:sp>
        <p:nvSpPr>
          <p:cNvPr id="21" name="Shape 10"/>
          <p:cNvSpPr/>
          <p:nvPr/>
        </p:nvSpPr>
        <p:spPr>
          <a:xfrm>
            <a:off x="371200" y="4373899"/>
            <a:ext cx="6953831" cy="856586"/>
          </a:xfrm>
          <a:prstGeom prst="roundRect">
            <a:avLst>
              <a:gd name="adj" fmla="val 5714"/>
            </a:avLst>
          </a:prstGeom>
          <a:solidFill>
            <a:srgbClr val="F4F6FA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lvl="0"/>
            <a:r>
              <a:rPr lang="hu-HU" dirty="0"/>
              <a:t>14. közösségfejlesztés, társadalmi innováció és partnerségek (család, munka, magánélet, fiatalok)</a:t>
            </a:r>
          </a:p>
        </p:txBody>
      </p:sp>
      <p:sp>
        <p:nvSpPr>
          <p:cNvPr id="22" name="Shape 10"/>
          <p:cNvSpPr/>
          <p:nvPr/>
        </p:nvSpPr>
        <p:spPr>
          <a:xfrm>
            <a:off x="371200" y="5356011"/>
            <a:ext cx="6953831" cy="856586"/>
          </a:xfrm>
          <a:prstGeom prst="roundRect">
            <a:avLst>
              <a:gd name="adj" fmla="val 5714"/>
            </a:avLst>
          </a:prstGeom>
          <a:solidFill>
            <a:srgbClr val="F4F6FA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lvl="0"/>
            <a:r>
              <a:rPr lang="hu-HU" dirty="0"/>
              <a:t>15. digitális ügyintézés, szakmatámogatás és </a:t>
            </a:r>
            <a:r>
              <a:rPr lang="hu-HU" dirty="0" err="1"/>
              <a:t>adatvezérelt</a:t>
            </a:r>
            <a:r>
              <a:rPr lang="hu-HU" dirty="0"/>
              <a:t> döntéshozatal</a:t>
            </a:r>
          </a:p>
        </p:txBody>
      </p:sp>
    </p:spTree>
    <p:extLst>
      <p:ext uri="{BB962C8B-B14F-4D97-AF65-F5344CB8AC3E}">
        <p14:creationId xmlns:p14="http://schemas.microsoft.com/office/powerpoint/2010/main" val="2512544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577840"/>
            <a:ext cx="12191695" cy="1280160"/>
          </a:xfrm>
          <a:prstGeom prst="rect">
            <a:avLst/>
          </a:prstGeom>
          <a:solidFill>
            <a:srgbClr val="1B3A6B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487" y="914400"/>
            <a:ext cx="728722" cy="14173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090008" y="2651760"/>
            <a:ext cx="2011680" cy="0"/>
          </a:xfrm>
          <a:prstGeom prst="line">
            <a:avLst/>
          </a:prstGeom>
          <a:noFill/>
          <a:ln w="19050">
            <a:solidFill>
              <a:srgbClr val="C8A24B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0" y="2834640"/>
            <a:ext cx="121916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Köszönjük, hogy</a:t>
            </a:r>
            <a:r>
              <a:rPr kumimoji="0" lang="hu-HU" sz="30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 eljöttek!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0" y="3657600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500" b="0" i="0" u="none" strike="noStrike" kern="1200" cap="none" spc="0" normalizeH="0" baseline="0" noProof="0" dirty="0">
                <a:ln>
                  <a:noFill/>
                </a:ln>
                <a:solidFill>
                  <a:srgbClr val="C9D6E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SZOCIÁLIS</a:t>
            </a:r>
            <a:r>
              <a:rPr kumimoji="0" lang="hu-HU" sz="1500" b="0" i="0" u="none" strike="noStrike" kern="1200" cap="none" spc="0" normalizeH="0" noProof="0" dirty="0">
                <a:ln>
                  <a:noFill/>
                </a:ln>
                <a:solidFill>
                  <a:srgbClr val="C9D6E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ÉS CSALÁDÜGYI MINISZTÉRIUM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981048" y="43434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7"/>
          <p:cNvSpPr/>
          <p:nvPr/>
        </p:nvSpPr>
        <p:spPr>
          <a:xfrm>
            <a:off x="0" y="5897880"/>
            <a:ext cx="121916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3017</TotalTime>
  <Words>489</Words>
  <Application>Microsoft Office PowerPoint</Application>
  <PresentationFormat>Szélesvásznú</PresentationFormat>
  <Paragraphs>48</Paragraphs>
  <Slides>7</Slides>
  <Notes>6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6" baseType="lpstr">
      <vt:lpstr>MS PGothic</vt:lpstr>
      <vt:lpstr>Aptos</vt:lpstr>
      <vt:lpstr>Arial</vt:lpstr>
      <vt:lpstr>Bookman Old Style</vt:lpstr>
      <vt:lpstr>Calibri</vt:lpstr>
      <vt:lpstr>Calibri Light</vt:lpstr>
      <vt:lpstr>Helvetica Neue Light</vt:lpstr>
      <vt:lpstr>Times New Roman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SzCsM – egységes arculatú prezentáció sablon</dc:title>
  <dc:subject>PptxGenJS Presentation</dc:subject>
  <dc:creator>Szociális és Családügyi Minisztérium</dc:creator>
  <cp:lastModifiedBy>agi</cp:lastModifiedBy>
  <cp:revision>105</cp:revision>
  <dcterms:created xsi:type="dcterms:W3CDTF">2026-06-16T07:23:13Z</dcterms:created>
  <dcterms:modified xsi:type="dcterms:W3CDTF">2026-09-29T08:16:34Z</dcterms:modified>
</cp:coreProperties>
</file>